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  <p:sldMasterId id="2147483690" r:id="rId2"/>
    <p:sldMasterId id="2147483694" r:id="rId3"/>
  </p:sldMasterIdLst>
  <p:notesMasterIdLst>
    <p:notesMasterId r:id="rId39"/>
  </p:notesMasterIdLst>
  <p:handoutMasterIdLst>
    <p:handoutMasterId r:id="rId40"/>
  </p:handoutMasterIdLst>
  <p:sldIdLst>
    <p:sldId id="346" r:id="rId4"/>
    <p:sldId id="256" r:id="rId5"/>
    <p:sldId id="262" r:id="rId6"/>
    <p:sldId id="307" r:id="rId7"/>
    <p:sldId id="308" r:id="rId8"/>
    <p:sldId id="258" r:id="rId9"/>
    <p:sldId id="301" r:id="rId10"/>
    <p:sldId id="310" r:id="rId11"/>
    <p:sldId id="302" r:id="rId12"/>
    <p:sldId id="311" r:id="rId13"/>
    <p:sldId id="260" r:id="rId14"/>
    <p:sldId id="299" r:id="rId15"/>
    <p:sldId id="314" r:id="rId16"/>
    <p:sldId id="304" r:id="rId17"/>
    <p:sldId id="316" r:id="rId18"/>
    <p:sldId id="317" r:id="rId19"/>
    <p:sldId id="319" r:id="rId20"/>
    <p:sldId id="320" r:id="rId21"/>
    <p:sldId id="321" r:id="rId22"/>
    <p:sldId id="322" r:id="rId23"/>
    <p:sldId id="340" r:id="rId24"/>
    <p:sldId id="281" r:id="rId25"/>
    <p:sldId id="282" r:id="rId26"/>
    <p:sldId id="323" r:id="rId27"/>
    <p:sldId id="324" r:id="rId28"/>
    <p:sldId id="266" r:id="rId29"/>
    <p:sldId id="325" r:id="rId30"/>
    <p:sldId id="327" r:id="rId31"/>
    <p:sldId id="341" r:id="rId32"/>
    <p:sldId id="303" r:id="rId33"/>
    <p:sldId id="337" r:id="rId34"/>
    <p:sldId id="343" r:id="rId35"/>
    <p:sldId id="339" r:id="rId36"/>
    <p:sldId id="347" r:id="rId37"/>
    <p:sldId id="336" r:id="rId38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41"/>
    </p:embeddedFont>
    <p:embeddedFont>
      <p:font typeface="Exo 2" pitchFamily="2" charset="0"/>
      <p:regular r:id="rId42"/>
      <p:bold r:id="rId43"/>
      <p:italic r:id="rId44"/>
      <p:boldItalic r:id="rId45"/>
    </p:embeddedFont>
    <p:embeddedFont>
      <p:font typeface="Fira Sans Extra Condensed Medium" panose="020B0604020202020204" charset="0"/>
      <p:regular r:id="rId46"/>
      <p:bold r:id="rId47"/>
      <p:italic r:id="rId48"/>
      <p:boldItalic r:id="rId49"/>
    </p:embeddedFont>
    <p:embeddedFont>
      <p:font typeface="Nunito Light" pitchFamily="2" charset="0"/>
      <p:regular r:id="rId50"/>
      <p:italic r:id="rId51"/>
    </p:embeddedFont>
    <p:embeddedFont>
      <p:font typeface="Roboto Condensed Light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lide" id="{093B124C-EBA2-4692-867C-2EA56EC2FD57}">
          <p14:sldIdLst>
            <p14:sldId id="346"/>
            <p14:sldId id="256"/>
            <p14:sldId id="262"/>
            <p14:sldId id="307"/>
            <p14:sldId id="308"/>
            <p14:sldId id="258"/>
            <p14:sldId id="301"/>
            <p14:sldId id="310"/>
            <p14:sldId id="302"/>
            <p14:sldId id="311"/>
            <p14:sldId id="260"/>
            <p14:sldId id="299"/>
            <p14:sldId id="314"/>
            <p14:sldId id="304"/>
            <p14:sldId id="316"/>
            <p14:sldId id="317"/>
            <p14:sldId id="319"/>
            <p14:sldId id="320"/>
            <p14:sldId id="321"/>
            <p14:sldId id="322"/>
            <p14:sldId id="340"/>
            <p14:sldId id="281"/>
            <p14:sldId id="282"/>
            <p14:sldId id="323"/>
            <p14:sldId id="324"/>
            <p14:sldId id="266"/>
            <p14:sldId id="325"/>
            <p14:sldId id="327"/>
            <p14:sldId id="341"/>
            <p14:sldId id="303"/>
            <p14:sldId id="337"/>
            <p14:sldId id="343"/>
            <p14:sldId id="339"/>
            <p14:sldId id="347"/>
            <p14:sldId id="33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AA0611D-D7F2-D9C7-20FE-8F2E4064020E}" name="Gigabyte" initials="G" userId="Gigabyte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60AF74-1E5B-4E47-9768-4B2DAE984446}">
  <a:tblStyle styleId="{2B60AF74-1E5B-4E47-9768-4B2DAE9844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3" autoAdjust="0"/>
    <p:restoredTop sz="96247" autoAdjust="0"/>
  </p:normalViewPr>
  <p:slideViewPr>
    <p:cSldViewPr snapToGrid="0">
      <p:cViewPr varScale="1">
        <p:scale>
          <a:sx n="146" d="100"/>
          <a:sy n="146" d="100"/>
        </p:scale>
        <p:origin x="630" y="114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theme" Target="theme/theme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6.fntdata"/><Relationship Id="rId59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9.fntdata"/><Relationship Id="rId57" Type="http://schemas.openxmlformats.org/officeDocument/2006/relationships/viewProps" Target="view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CCF45E-58C2-E75B-97D1-5394C3363D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54A04-B50D-74FE-FE78-7DFD4C5FC6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761A8-5F9C-40CA-9F1F-DD32313BFF8F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D219D-CBBC-3283-89FC-91A08EEC69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584DC0-A06D-DFB6-F157-EECB7BAB52D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4DF68-E7FB-4A08-8AE7-97F29577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28927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g>
</file>

<file path=ppt/media/image71.png>
</file>

<file path=ppt/media/image72.png>
</file>

<file path=ppt/media/image73.png>
</file>

<file path=ppt/media/image74.jpg>
</file>

<file path=ppt/media/image75.jp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jpg>
</file>

<file path=ppt/media/image84.png>
</file>

<file path=ppt/media/image85.png>
</file>

<file path=ppt/media/image86.png>
</file>

<file path=ppt/media/image87.jpg>
</file>

<file path=ppt/media/image88.jp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1834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436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3394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030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120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8839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455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1715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977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4126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06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4614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9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716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6440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0728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baafe93df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baafe93df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084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baafe93df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baafe93df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149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504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1786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43331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9302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120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136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231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644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5435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7" r:id="rId4"/>
    <p:sldLayoutId id="2147483660" r:id="rId5"/>
    <p:sldLayoutId id="2147483661" r:id="rId6"/>
    <p:sldLayoutId id="2147483678" r:id="rId7"/>
    <p:sldLayoutId id="2147483679" r:id="rId8"/>
    <p:sldLayoutId id="2147483680" r:id="rId9"/>
    <p:sldLayoutId id="2147483681" r:id="rId10"/>
    <p:sldLayoutId id="2147483683" r:id="rId11"/>
    <p:sldLayoutId id="2147483684" r:id="rId1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136160" y="1393560"/>
            <a:ext cx="6886440" cy="1782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lstStyle/>
          <a:p>
            <a:r>
              <a:rPr lang="en-US" sz="4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11222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hf hdr="0"/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48040" y="3085200"/>
            <a:ext cx="5005080" cy="1021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/>
          <a:p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7" name="PlaceHolder 2"/>
          <p:cNvSpPr>
            <a:spLocks noGrp="1"/>
          </p:cNvSpPr>
          <p:nvPr>
            <p:ph type="title"/>
          </p:nvPr>
        </p:nvSpPr>
        <p:spPr>
          <a:xfrm>
            <a:off x="1148040" y="2323800"/>
            <a:ext cx="2979000" cy="754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0" b="1" strike="noStrike" spc="-1">
                <a:solidFill>
                  <a:srgbClr val="434343"/>
                </a:solidFill>
                <a:latin typeface="Exo 2"/>
                <a:ea typeface="Exo 2"/>
              </a:rPr>
              <a:t>xx%</a:t>
            </a:r>
            <a:endParaRPr lang="en-US" sz="9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840208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hf hdr="0"/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svg"/><Relationship Id="rId7" Type="http://schemas.openxmlformats.org/officeDocument/2006/relationships/image" Target="../media/image54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6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7.png"/><Relationship Id="rId5" Type="http://schemas.microsoft.com/office/2007/relationships/hdphoto" Target="../media/hdphoto6.wdp"/><Relationship Id="rId4" Type="http://schemas.openxmlformats.org/officeDocument/2006/relationships/image" Target="../media/image7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g"/><Relationship Id="rId2" Type="http://schemas.openxmlformats.org/officeDocument/2006/relationships/image" Target="../media/image87.jp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.sv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51;p33">
            <a:extLst>
              <a:ext uri="{FF2B5EF4-FFF2-40B4-BE49-F238E27FC236}">
                <a16:creationId xmlns:a16="http://schemas.microsoft.com/office/drawing/2014/main" id="{D1DD4001-1311-F16B-B61C-4741BB5C078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24834" y="2160870"/>
            <a:ext cx="3894333" cy="8217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TEAM NINJA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2" name="Google Shape;151;p33">
            <a:extLst>
              <a:ext uri="{FF2B5EF4-FFF2-40B4-BE49-F238E27FC236}">
                <a16:creationId xmlns:a16="http://schemas.microsoft.com/office/drawing/2014/main" id="{3B605968-68A5-AFFE-784B-363370B67512}"/>
              </a:ext>
            </a:extLst>
          </p:cNvPr>
          <p:cNvSpPr txBox="1">
            <a:spLocks/>
          </p:cNvSpPr>
          <p:nvPr/>
        </p:nvSpPr>
        <p:spPr>
          <a:xfrm>
            <a:off x="407970" y="2768111"/>
            <a:ext cx="8328060" cy="821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Exo 2"/>
              <a:buNone/>
              <a:defRPr sz="4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/>
              <a:t>Computer and Technology</a:t>
            </a:r>
          </a:p>
        </p:txBody>
      </p:sp>
    </p:spTree>
    <p:extLst>
      <p:ext uri="{BB962C8B-B14F-4D97-AF65-F5344CB8AC3E}">
        <p14:creationId xmlns:p14="http://schemas.microsoft.com/office/powerpoint/2010/main" val="3431017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786467" y="1779002"/>
            <a:ext cx="6295580" cy="14901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Software</a:t>
            </a:r>
            <a:endParaRPr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3704548" y="2817500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MD Parvez Hossain, Team Ninja</a:t>
            </a:r>
            <a:endParaRPr dirty="0"/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4C546DB-DADE-BCBA-4116-D63FEA946C69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6000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91;p36">
            <a:extLst>
              <a:ext uri="{FF2B5EF4-FFF2-40B4-BE49-F238E27FC236}">
                <a16:creationId xmlns:a16="http://schemas.microsoft.com/office/drawing/2014/main" id="{3503F79B-ACB4-87D4-1423-F1690AE0E2EE}"/>
              </a:ext>
            </a:extLst>
          </p:cNvPr>
          <p:cNvSpPr txBox="1">
            <a:spLocks/>
          </p:cNvSpPr>
          <p:nvPr/>
        </p:nvSpPr>
        <p:spPr>
          <a:xfrm flipH="1">
            <a:off x="1072567" y="96253"/>
            <a:ext cx="500550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l"/>
            <a:r>
              <a:rPr lang="en-US" dirty="0"/>
              <a:t>What’s Software?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2156BAD-59E4-9F01-71B0-8933D770FA7A}"/>
              </a:ext>
            </a:extLst>
          </p:cNvPr>
          <p:cNvGrpSpPr/>
          <p:nvPr/>
        </p:nvGrpSpPr>
        <p:grpSpPr>
          <a:xfrm>
            <a:off x="1252677" y="1926247"/>
            <a:ext cx="6464320" cy="1495563"/>
            <a:chOff x="1154350" y="2279537"/>
            <a:chExt cx="6464320" cy="1495563"/>
          </a:xfrm>
        </p:grpSpPr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170DD4FB-0C0D-2C4B-B9DC-E45BC3E4F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4350" y="2410426"/>
              <a:ext cx="1239982" cy="1239982"/>
            </a:xfrm>
            <a:prstGeom prst="rect">
              <a:avLst/>
            </a:prstGeom>
          </p:spPr>
        </p:pic>
        <p:pic>
          <p:nvPicPr>
            <p:cNvPr id="13" name="Picture 12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7952C43A-FAB2-DDCF-8A88-3919D955E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71047" y="2302785"/>
              <a:ext cx="1347623" cy="1347623"/>
            </a:xfrm>
            <a:prstGeom prst="rect">
              <a:avLst/>
            </a:prstGeom>
          </p:spPr>
        </p:pic>
        <p:pic>
          <p:nvPicPr>
            <p:cNvPr id="15" name="Picture 14" descr="Icon&#10;&#10;Description automatically generated">
              <a:extLst>
                <a:ext uri="{FF2B5EF4-FFF2-40B4-BE49-F238E27FC236}">
                  <a16:creationId xmlns:a16="http://schemas.microsoft.com/office/drawing/2014/main" id="{CFDDA94C-7AB9-FFDE-1229-4B989F656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98768" y="2279537"/>
              <a:ext cx="1481703" cy="1481703"/>
            </a:xfrm>
            <a:prstGeom prst="rect">
              <a:avLst/>
            </a:prstGeom>
          </p:spPr>
        </p:pic>
        <p:pic>
          <p:nvPicPr>
            <p:cNvPr id="17" name="Picture 16" descr="Icon&#10;&#10;Description automatically generated">
              <a:extLst>
                <a:ext uri="{FF2B5EF4-FFF2-40B4-BE49-F238E27FC236}">
                  <a16:creationId xmlns:a16="http://schemas.microsoft.com/office/drawing/2014/main" id="{4FF4D0AF-0054-2FFC-2E8A-F2F49153E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4907" y="2293396"/>
              <a:ext cx="1481704" cy="1481704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736BEE1-D49F-A765-2E02-D93EB1C47181}"/>
              </a:ext>
            </a:extLst>
          </p:cNvPr>
          <p:cNvSpPr txBox="1"/>
          <p:nvPr/>
        </p:nvSpPr>
        <p:spPr>
          <a:xfrm>
            <a:off x="1521450" y="338199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Exo 2" pitchFamily="2" charset="0"/>
              </a:rPr>
              <a:t>Adobe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60ACB0-D4A1-9083-E5CE-F95ABE118146}"/>
              </a:ext>
            </a:extLst>
          </p:cNvPr>
          <p:cNvSpPr txBox="1"/>
          <p:nvPr/>
        </p:nvSpPr>
        <p:spPr>
          <a:xfrm>
            <a:off x="3206754" y="3381998"/>
            <a:ext cx="8258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Exo 2" pitchFamily="2" charset="0"/>
              </a:rPr>
              <a:t>VSCode</a:t>
            </a:r>
            <a:endParaRPr lang="en-US" b="1" dirty="0">
              <a:latin typeface="Exo 2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33E847-4CBB-0380-CAC8-4227647024CD}"/>
              </a:ext>
            </a:extLst>
          </p:cNvPr>
          <p:cNvSpPr txBox="1"/>
          <p:nvPr/>
        </p:nvSpPr>
        <p:spPr>
          <a:xfrm>
            <a:off x="4997714" y="3381998"/>
            <a:ext cx="694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Exo 2" pitchFamily="2" charset="0"/>
              </a:rPr>
              <a:t>Office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713168-7486-28C0-F8E4-7405A6080137}"/>
              </a:ext>
            </a:extLst>
          </p:cNvPr>
          <p:cNvSpPr txBox="1"/>
          <p:nvPr/>
        </p:nvSpPr>
        <p:spPr>
          <a:xfrm>
            <a:off x="6622236" y="3381998"/>
            <a:ext cx="8883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Exo 2" pitchFamily="2" charset="0"/>
              </a:rPr>
              <a:t>Autocad</a:t>
            </a:r>
            <a:endParaRPr lang="en-US" b="1" dirty="0">
              <a:latin typeface="Exo 2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7B2DEB-99AC-8586-2ED6-9BAD2AD9A552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46A9F7-7A7D-23AE-162D-31732E389442}"/>
              </a:ext>
            </a:extLst>
          </p:cNvPr>
          <p:cNvSpPr/>
          <p:nvPr/>
        </p:nvSpPr>
        <p:spPr>
          <a:xfrm>
            <a:off x="371706" y="4387755"/>
            <a:ext cx="54922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96809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A4DFEF-1CA3-4F5D-E3F1-99A8642A5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2826" y="827778"/>
            <a:ext cx="3833311" cy="561551"/>
          </a:xfrm>
        </p:spPr>
        <p:txBody>
          <a:bodyPr/>
          <a:lstStyle/>
          <a:p>
            <a:r>
              <a:rPr lang="en-US" sz="2000" dirty="0"/>
              <a:t>Creating a simple program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40C7E2-E9A0-F33F-A085-86ABF100BB29}"/>
              </a:ext>
            </a:extLst>
          </p:cNvPr>
          <p:cNvGrpSpPr/>
          <p:nvPr/>
        </p:nvGrpSpPr>
        <p:grpSpPr>
          <a:xfrm>
            <a:off x="1461963" y="2143039"/>
            <a:ext cx="6220075" cy="1333445"/>
            <a:chOff x="1340368" y="997133"/>
            <a:chExt cx="6220075" cy="133344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AB17AE3-4F52-527A-AF8F-A45C599CE0C7}"/>
                </a:ext>
              </a:extLst>
            </p:cNvPr>
            <p:cNvGrpSpPr/>
            <p:nvPr/>
          </p:nvGrpSpPr>
          <p:grpSpPr>
            <a:xfrm>
              <a:off x="1340368" y="1113069"/>
              <a:ext cx="2215644" cy="1163790"/>
              <a:chOff x="1325216" y="1093785"/>
              <a:chExt cx="2215644" cy="1163790"/>
            </a:xfrm>
          </p:grpSpPr>
          <p:pic>
            <p:nvPicPr>
              <p:cNvPr id="9" name="Picture 8" descr="Text&#10;&#10;Description automatically generated">
                <a:extLst>
                  <a:ext uri="{FF2B5EF4-FFF2-40B4-BE49-F238E27FC236}">
                    <a16:creationId xmlns:a16="http://schemas.microsoft.com/office/drawing/2014/main" id="{244D8601-5A17-CF7A-2065-2E19698681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25216" y="1093785"/>
                <a:ext cx="2215644" cy="901279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E5664C0-AE46-BF60-EEB2-67B60AE32DF1}"/>
                  </a:ext>
                </a:extLst>
              </p:cNvPr>
              <p:cNvSpPr txBox="1"/>
              <p:nvPr/>
            </p:nvSpPr>
            <p:spPr>
              <a:xfrm>
                <a:off x="1865588" y="1980576"/>
                <a:ext cx="10807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Exo 2" pitchFamily="2" charset="0"/>
                  </a:rPr>
                  <a:t>Source Code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7759735-6753-94DF-13F3-A31317E30114}"/>
                </a:ext>
              </a:extLst>
            </p:cNvPr>
            <p:cNvGrpSpPr/>
            <p:nvPr/>
          </p:nvGrpSpPr>
          <p:grpSpPr>
            <a:xfrm>
              <a:off x="4572000" y="1113069"/>
              <a:ext cx="910827" cy="1069268"/>
              <a:chOff x="4618657" y="1117866"/>
              <a:chExt cx="910827" cy="1069268"/>
            </a:xfrm>
          </p:grpSpPr>
          <p:pic>
            <p:nvPicPr>
              <p:cNvPr id="14" name="Picture 13" descr="Icon&#10;&#10;Description automatically generated">
                <a:extLst>
                  <a:ext uri="{FF2B5EF4-FFF2-40B4-BE49-F238E27FC236}">
                    <a16:creationId xmlns:a16="http://schemas.microsoft.com/office/drawing/2014/main" id="{584DB699-75B1-56B0-5794-6E85E9D8A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7309" y="1117866"/>
                <a:ext cx="813524" cy="796091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A76A476-1784-8982-AD59-BB89CA1153F9}"/>
                  </a:ext>
                </a:extLst>
              </p:cNvPr>
              <p:cNvSpPr txBox="1"/>
              <p:nvPr/>
            </p:nvSpPr>
            <p:spPr>
              <a:xfrm>
                <a:off x="4618657" y="1910135"/>
                <a:ext cx="91082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Exo 2" pitchFamily="2" charset="0"/>
                  </a:rPr>
                  <a:t>Compiling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9E1EF99-5792-F51E-4C43-8F443320956C}"/>
                </a:ext>
              </a:extLst>
            </p:cNvPr>
            <p:cNvGrpSpPr/>
            <p:nvPr/>
          </p:nvGrpSpPr>
          <p:grpSpPr>
            <a:xfrm>
              <a:off x="6607282" y="997133"/>
              <a:ext cx="953161" cy="1269331"/>
              <a:chOff x="6607282" y="997133"/>
              <a:chExt cx="953161" cy="1269331"/>
            </a:xfrm>
          </p:grpSpPr>
          <p:pic>
            <p:nvPicPr>
              <p:cNvPr id="12" name="Picture 11" descr="A picture containing chart&#10;&#10;Description automatically generated">
                <a:extLst>
                  <a:ext uri="{FF2B5EF4-FFF2-40B4-BE49-F238E27FC236}">
                    <a16:creationId xmlns:a16="http://schemas.microsoft.com/office/drawing/2014/main" id="{6D4F99B3-8AEC-EA5E-930E-2E0E60A056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07282" y="997133"/>
                <a:ext cx="953161" cy="992332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8D67F7-6E43-9942-DE8E-827DECE3D9DE}"/>
                  </a:ext>
                </a:extLst>
              </p:cNvPr>
              <p:cNvSpPr txBox="1"/>
              <p:nvPr/>
            </p:nvSpPr>
            <p:spPr>
              <a:xfrm>
                <a:off x="6712606" y="1989465"/>
                <a:ext cx="74251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Exo 2" pitchFamily="2" charset="0"/>
                  </a:rPr>
                  <a:t>Exe File</a:t>
                </a:r>
              </a:p>
            </p:txBody>
          </p:sp>
        </p:grpSp>
        <p:pic>
          <p:nvPicPr>
            <p:cNvPr id="21" name="Picture 2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5C91E50-C778-70D3-DC72-AD725A66A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01857" y="1694505"/>
              <a:ext cx="848097" cy="636073"/>
            </a:xfrm>
            <a:prstGeom prst="rect">
              <a:avLst/>
            </a:prstGeom>
          </p:spPr>
        </p:pic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D469F50-1332-1C94-5E4D-985B5FE5B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53891" y="1681823"/>
              <a:ext cx="848097" cy="63607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0DC3B-080E-A638-3826-A8F9AFA44BAB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527DD1-54D4-6763-2340-4C0BCE261EB3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59051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36;p48">
            <a:extLst>
              <a:ext uri="{FF2B5EF4-FFF2-40B4-BE49-F238E27FC236}">
                <a16:creationId xmlns:a16="http://schemas.microsoft.com/office/drawing/2014/main" id="{7840166B-0DC2-0717-BB81-CDA2E72D28B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048232" y="219679"/>
            <a:ext cx="4529668" cy="7990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Malware and Anti-malware</a:t>
            </a:r>
            <a:endParaRPr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4E641C-619B-91F3-A3D9-F4738340A097}"/>
              </a:ext>
            </a:extLst>
          </p:cNvPr>
          <p:cNvGrpSpPr/>
          <p:nvPr/>
        </p:nvGrpSpPr>
        <p:grpSpPr>
          <a:xfrm>
            <a:off x="1048232" y="1184643"/>
            <a:ext cx="3425440" cy="3246834"/>
            <a:chOff x="1146561" y="1116141"/>
            <a:chExt cx="3425440" cy="324683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687EED-E071-3C43-9E16-2AD1361D75AE}"/>
                </a:ext>
              </a:extLst>
            </p:cNvPr>
            <p:cNvSpPr txBox="1"/>
            <p:nvPr/>
          </p:nvSpPr>
          <p:spPr>
            <a:xfrm>
              <a:off x="1146561" y="1116141"/>
              <a:ext cx="34254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b="1" dirty="0">
                  <a:latin typeface="Exo 2" pitchFamily="2" charset="0"/>
                </a:rPr>
                <a:t>Different type of malicious software.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57E08C9-0D9E-1867-A7D4-AB1CBD870718}"/>
                </a:ext>
              </a:extLst>
            </p:cNvPr>
            <p:cNvGrpSpPr/>
            <p:nvPr/>
          </p:nvGrpSpPr>
          <p:grpSpPr>
            <a:xfrm>
              <a:off x="1298319" y="1551418"/>
              <a:ext cx="1219200" cy="1373088"/>
              <a:chOff x="1172071" y="1626935"/>
              <a:chExt cx="1219200" cy="1373088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06E191A-181C-AD86-5AAC-FD5E7C387934}"/>
                  </a:ext>
                </a:extLst>
              </p:cNvPr>
              <p:cNvSpPr txBox="1"/>
              <p:nvPr/>
            </p:nvSpPr>
            <p:spPr>
              <a:xfrm>
                <a:off x="1392782" y="2692246"/>
                <a:ext cx="77777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xo 2" pitchFamily="2" charset="0"/>
                  </a:rPr>
                  <a:t>viruses</a:t>
                </a:r>
                <a:endParaRPr lang="en-US" dirty="0"/>
              </a:p>
            </p:txBody>
          </p:sp>
          <p:pic>
            <p:nvPicPr>
              <p:cNvPr id="17" name="Graphic 16">
                <a:extLst>
                  <a:ext uri="{FF2B5EF4-FFF2-40B4-BE49-F238E27FC236}">
                    <a16:creationId xmlns:a16="http://schemas.microsoft.com/office/drawing/2014/main" id="{190FD202-5099-52C2-73E5-B3EB40C37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72071" y="1626935"/>
                <a:ext cx="1219200" cy="121920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692760F-0403-CAEF-FBC5-707657402C2E}"/>
                </a:ext>
              </a:extLst>
            </p:cNvPr>
            <p:cNvGrpSpPr/>
            <p:nvPr/>
          </p:nvGrpSpPr>
          <p:grpSpPr>
            <a:xfrm>
              <a:off x="2983855" y="1515773"/>
              <a:ext cx="1261884" cy="1444379"/>
              <a:chOff x="3034830" y="1392812"/>
              <a:chExt cx="1261884" cy="1444379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59E8488-A09E-5AFF-4AE2-346F003A0715}"/>
                  </a:ext>
                </a:extLst>
              </p:cNvPr>
              <p:cNvSpPr txBox="1"/>
              <p:nvPr/>
            </p:nvSpPr>
            <p:spPr>
              <a:xfrm>
                <a:off x="3034830" y="2529414"/>
                <a:ext cx="126188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xo 2" pitchFamily="2" charset="0"/>
                  </a:rPr>
                  <a:t>Ransomware</a:t>
                </a:r>
                <a:endParaRPr lang="en-US" dirty="0"/>
              </a:p>
            </p:txBody>
          </p:sp>
          <p:pic>
            <p:nvPicPr>
              <p:cNvPr id="20" name="Graphic 19">
                <a:extLst>
                  <a:ext uri="{FF2B5EF4-FFF2-40B4-BE49-F238E27FC236}">
                    <a16:creationId xmlns:a16="http://schemas.microsoft.com/office/drawing/2014/main" id="{73655954-C2F2-C504-2EAB-B38690895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034830" y="1392812"/>
                <a:ext cx="1261884" cy="126188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307B059-1287-0E78-F85D-4015B15768EB}"/>
                </a:ext>
              </a:extLst>
            </p:cNvPr>
            <p:cNvGrpSpPr/>
            <p:nvPr/>
          </p:nvGrpSpPr>
          <p:grpSpPr>
            <a:xfrm>
              <a:off x="2051182" y="2909937"/>
              <a:ext cx="1261884" cy="1453038"/>
              <a:chOff x="4745181" y="1392812"/>
              <a:chExt cx="1261884" cy="145303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4A41BC4-9162-FDCE-B33B-60C9AC4C91B0}"/>
                  </a:ext>
                </a:extLst>
              </p:cNvPr>
              <p:cNvSpPr txBox="1"/>
              <p:nvPr/>
            </p:nvSpPr>
            <p:spPr>
              <a:xfrm>
                <a:off x="4927121" y="2538073"/>
                <a:ext cx="8980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xo 2" pitchFamily="2" charset="0"/>
                  </a:rPr>
                  <a:t>Spyware</a:t>
                </a:r>
                <a:endParaRPr lang="en-US" dirty="0"/>
              </a:p>
            </p:txBody>
          </p:sp>
          <p:pic>
            <p:nvPicPr>
              <p:cNvPr id="22" name="Graphic 21">
                <a:extLst>
                  <a:ext uri="{FF2B5EF4-FFF2-40B4-BE49-F238E27FC236}">
                    <a16:creationId xmlns:a16="http://schemas.microsoft.com/office/drawing/2014/main" id="{E3BDA1FE-3CBD-3D4C-1691-B09111BD16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745181" y="1392812"/>
                <a:ext cx="1261884" cy="1261884"/>
              </a:xfrm>
              <a:prstGeom prst="rect">
                <a:avLst/>
              </a:prstGeom>
            </p:spPr>
          </p:pic>
        </p:grpSp>
      </p:grp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9631453-2DBE-CD01-3DDD-4599B546F5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0720" y="1099257"/>
            <a:ext cx="3024443" cy="30244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4D6166-0B4E-239F-8822-BE26C3A06981}"/>
              </a:ext>
            </a:extLst>
          </p:cNvPr>
          <p:cNvSpPr txBox="1"/>
          <p:nvPr/>
        </p:nvSpPr>
        <p:spPr>
          <a:xfrm>
            <a:off x="6043353" y="3553690"/>
            <a:ext cx="1431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latin typeface="Exo 2" pitchFamily="2" charset="0"/>
              </a:rPr>
              <a:t>Anti-malware</a:t>
            </a:r>
            <a:endParaRPr lang="en-US" b="1" dirty="0">
              <a:latin typeface="Exo 2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50321A-8496-06A1-D25E-AC49EBC0A174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0A364D-B2A0-10E4-AD21-AB5519846787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08905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B852DE-E808-D9CA-DBC9-472BBEDD3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4333" y="3183158"/>
            <a:ext cx="877386" cy="552337"/>
          </a:xfrm>
        </p:spPr>
        <p:txBody>
          <a:bodyPr/>
          <a:lstStyle/>
          <a:p>
            <a:pPr marL="177800" indent="0">
              <a:buNone/>
            </a:pPr>
            <a:r>
              <a:rPr lang="en-US" sz="2000" b="1" i="0" dirty="0">
                <a:solidFill>
                  <a:srgbClr val="202124"/>
                </a:solidFill>
                <a:effectLst/>
                <a:latin typeface="Exo 2" pitchFamily="2" charset="0"/>
              </a:rPr>
              <a:t>GUI</a:t>
            </a:r>
          </a:p>
        </p:txBody>
      </p:sp>
      <p:sp>
        <p:nvSpPr>
          <p:cNvPr id="5" name="Google Shape;478;p51">
            <a:extLst>
              <a:ext uri="{FF2B5EF4-FFF2-40B4-BE49-F238E27FC236}">
                <a16:creationId xmlns:a16="http://schemas.microsoft.com/office/drawing/2014/main" id="{E9964CCE-25F6-C9E1-3093-232C05538DB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858483" y="392373"/>
            <a:ext cx="1938325" cy="702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600" dirty="0"/>
              <a:t>GUI and CLI</a:t>
            </a:r>
            <a:endParaRPr sz="2600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C73EC1-5CFB-5E20-0FF4-F61034CF1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864" y="1776506"/>
            <a:ext cx="1938324" cy="140665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AF2DB5C-B73D-3AEC-0391-17A1D2CB0BB8}"/>
              </a:ext>
            </a:extLst>
          </p:cNvPr>
          <p:cNvGrpSpPr/>
          <p:nvPr/>
        </p:nvGrpSpPr>
        <p:grpSpPr>
          <a:xfrm>
            <a:off x="3132657" y="1776506"/>
            <a:ext cx="1917260" cy="1879148"/>
            <a:chOff x="4478914" y="1494812"/>
            <a:chExt cx="1917260" cy="1879148"/>
          </a:xfrm>
        </p:grpSpPr>
        <p:sp>
          <p:nvSpPr>
            <p:cNvPr id="3" name="TextBox 2"/>
            <p:cNvSpPr txBox="1"/>
            <p:nvPr/>
          </p:nvSpPr>
          <p:spPr>
            <a:xfrm>
              <a:off x="4974006" y="3004628"/>
              <a:ext cx="9270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0">
                <a:buNone/>
              </a:pPr>
              <a:r>
                <a:rPr lang="en-US" sz="1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CLI</a:t>
              </a:r>
              <a:endParaRPr lang="en-US" sz="1800" dirty="0">
                <a:solidFill>
                  <a:srgbClr val="202124"/>
                </a:solidFill>
                <a:latin typeface="Arial Black" panose="020B0A0402010202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0182F0AB-F64E-2A65-66D1-825ABACC3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78914" y="1494812"/>
              <a:ext cx="1917260" cy="1406652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FFFA628-1FEA-AE61-D99F-FC32DD6481E5}"/>
              </a:ext>
            </a:extLst>
          </p:cNvPr>
          <p:cNvSpPr txBox="1"/>
          <p:nvPr/>
        </p:nvSpPr>
        <p:spPr>
          <a:xfrm>
            <a:off x="5895273" y="1928906"/>
            <a:ext cx="2225289" cy="1021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Ease of use</a:t>
            </a:r>
          </a:p>
          <a:p>
            <a:pPr>
              <a:lnSpc>
                <a:spcPct val="150000"/>
              </a:lnSpc>
            </a:pPr>
            <a:r>
              <a:rPr lang="en-US" b="1" dirty="0"/>
              <a:t>Memory Consummation</a:t>
            </a:r>
          </a:p>
          <a:p>
            <a:pPr>
              <a:lnSpc>
                <a:spcPct val="150000"/>
              </a:lnSpc>
            </a:pPr>
            <a:r>
              <a:rPr lang="en-US" b="1" dirty="0"/>
              <a:t>Performance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E67E36-0584-E9C4-F989-8DA838EDB550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823E41B-6928-A35E-528F-C9F699828066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079211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786467" y="1779002"/>
            <a:ext cx="6295580" cy="14901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UY" altLang="en-US" sz="4800" dirty="0">
                <a:solidFill>
                  <a:srgbClr val="1C1C1C"/>
                </a:solidFill>
              </a:rPr>
              <a:t>Cloud Computing</a:t>
            </a:r>
            <a:endParaRPr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3704548" y="285906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Arpita Islam Orpa, Team Ninja</a:t>
            </a:r>
            <a:endParaRPr dirty="0"/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217562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5CCC415-B0EE-80F0-A7B4-10C30A07DFB0}"/>
              </a:ext>
            </a:extLst>
          </p:cNvPr>
          <p:cNvSpPr/>
          <p:nvPr/>
        </p:nvSpPr>
        <p:spPr>
          <a:xfrm>
            <a:off x="371706" y="4387755"/>
            <a:ext cx="542694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732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91;p36">
            <a:extLst>
              <a:ext uri="{FF2B5EF4-FFF2-40B4-BE49-F238E27FC236}">
                <a16:creationId xmlns:a16="http://schemas.microsoft.com/office/drawing/2014/main" id="{B8128BB5-FBE3-3A3A-D0BC-00894C27C41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011682" y="107209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Cloud Computing</a:t>
            </a:r>
            <a:endParaRPr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F7BA95-87D3-91A0-38B9-8826975575B6}"/>
              </a:ext>
            </a:extLst>
          </p:cNvPr>
          <p:cNvGrpSpPr/>
          <p:nvPr/>
        </p:nvGrpSpPr>
        <p:grpSpPr>
          <a:xfrm>
            <a:off x="496485" y="1381370"/>
            <a:ext cx="3733280" cy="2997849"/>
            <a:chOff x="939227" y="132657"/>
            <a:chExt cx="4851453" cy="3895749"/>
          </a:xfrm>
        </p:grpSpPr>
        <p:pic>
          <p:nvPicPr>
            <p:cNvPr id="15" name="Picture 1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9ACC1C00-4656-9ED5-3E7A-91104A47F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08473">
              <a:off x="939227" y="2292021"/>
              <a:ext cx="3154801" cy="1665034"/>
            </a:xfrm>
            <a:prstGeom prst="rect">
              <a:avLst/>
            </a:prstGeom>
          </p:spPr>
        </p:pic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072F937C-389B-A408-91D6-8179EA6A3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35879" y="2363372"/>
              <a:ext cx="3154801" cy="1665034"/>
            </a:xfrm>
            <a:prstGeom prst="rect">
              <a:avLst/>
            </a:prstGeom>
          </p:spPr>
        </p:pic>
        <p:pic>
          <p:nvPicPr>
            <p:cNvPr id="17" name="Picture 16" descr="A picture containing doll, toy, white&#10;&#10;Description automatically generated">
              <a:extLst>
                <a:ext uri="{FF2B5EF4-FFF2-40B4-BE49-F238E27FC236}">
                  <a16:creationId xmlns:a16="http://schemas.microsoft.com/office/drawing/2014/main" id="{0D188330-C85B-C969-4BA2-6F12970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09284" y="132657"/>
              <a:ext cx="3420853" cy="3222952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EE1F31-1A28-B249-4176-461AFC63BBED}"/>
              </a:ext>
            </a:extLst>
          </p:cNvPr>
          <p:cNvGrpSpPr/>
          <p:nvPr/>
        </p:nvGrpSpPr>
        <p:grpSpPr>
          <a:xfrm>
            <a:off x="4572000" y="1749843"/>
            <a:ext cx="3765584" cy="2189643"/>
            <a:chOff x="712124" y="2347721"/>
            <a:chExt cx="4254732" cy="2474077"/>
          </a:xfrm>
        </p:grpSpPr>
        <p:pic>
          <p:nvPicPr>
            <p:cNvPr id="20" name="Picture 19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31E68069-D272-452F-08DE-AD0AFEDE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2124" y="2694085"/>
              <a:ext cx="2127713" cy="2127713"/>
            </a:xfrm>
            <a:prstGeom prst="rect">
              <a:avLst/>
            </a:prstGeom>
          </p:spPr>
        </p:pic>
        <p:pic>
          <p:nvPicPr>
            <p:cNvPr id="21" name="Picture 20" descr="Icon&#10;&#10;Description automatically generated">
              <a:extLst>
                <a:ext uri="{FF2B5EF4-FFF2-40B4-BE49-F238E27FC236}">
                  <a16:creationId xmlns:a16="http://schemas.microsoft.com/office/drawing/2014/main" id="{45EA86C9-2FA5-4302-91C1-2966E3367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36274" y="2347721"/>
              <a:ext cx="1093604" cy="1350683"/>
            </a:xfrm>
            <a:prstGeom prst="rect">
              <a:avLst/>
            </a:prstGeom>
          </p:spPr>
        </p:pic>
        <p:pic>
          <p:nvPicPr>
            <p:cNvPr id="22" name="Picture 21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3F18CD03-ED57-29FF-6F2E-A6E012340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70608" y="3201456"/>
              <a:ext cx="2696248" cy="151601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854A2C4-A3A2-D118-0F3A-78B17427EB94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A8D8C0A-3039-AA5B-EDA2-865ED67D4DAD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13984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06A91F7-40F5-A688-1F6B-25ABC9AEA876}"/>
              </a:ext>
            </a:extLst>
          </p:cNvPr>
          <p:cNvSpPr txBox="1"/>
          <p:nvPr/>
        </p:nvSpPr>
        <p:spPr>
          <a:xfrm>
            <a:off x="824345" y="519547"/>
            <a:ext cx="5008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b="1" dirty="0">
                <a:solidFill>
                  <a:schemeClr val="tx1"/>
                </a:solidFill>
                <a:latin typeface="Exo 2" panose="020B0604020202020204" charset="0"/>
              </a:rPr>
              <a:t>Why cloud computing </a:t>
            </a:r>
          </a:p>
          <a:p>
            <a:r>
              <a:rPr lang="en-US" altLang="en-US" sz="3600" b="1" dirty="0">
                <a:solidFill>
                  <a:schemeClr val="tx1"/>
                </a:solidFill>
                <a:latin typeface="Exo 2" panose="020B0604020202020204" charset="0"/>
              </a:rPr>
              <a:t>is necessary?</a:t>
            </a:r>
            <a:endParaRPr lang="en-US" sz="3600" b="1" dirty="0">
              <a:latin typeface="Exo 2" panose="020B0604020202020204" charset="0"/>
            </a:endParaRPr>
          </a:p>
        </p:txBody>
      </p:sp>
      <p:pic>
        <p:nvPicPr>
          <p:cNvPr id="12" name="Picture 11" descr="A picture containing chart&#10;&#10;Description automatically generated">
            <a:extLst>
              <a:ext uri="{FF2B5EF4-FFF2-40B4-BE49-F238E27FC236}">
                <a16:creationId xmlns:a16="http://schemas.microsoft.com/office/drawing/2014/main" id="{B3D1AF1C-1142-96D7-5B4D-11F7545F6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08473">
            <a:off x="5551594" y="2217513"/>
            <a:ext cx="3154801" cy="166503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E5FFBAC-D9E0-71D0-69A6-212A4D7D284D}"/>
              </a:ext>
            </a:extLst>
          </p:cNvPr>
          <p:cNvGrpSpPr/>
          <p:nvPr/>
        </p:nvGrpSpPr>
        <p:grpSpPr>
          <a:xfrm>
            <a:off x="1039088" y="2695176"/>
            <a:ext cx="4087093" cy="1094511"/>
            <a:chOff x="1205343" y="1794630"/>
            <a:chExt cx="4087093" cy="109451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A8C148-98B8-A8FE-CEF2-016F3E21BC61}"/>
                </a:ext>
              </a:extLst>
            </p:cNvPr>
            <p:cNvSpPr/>
            <p:nvPr/>
          </p:nvSpPr>
          <p:spPr>
            <a:xfrm>
              <a:off x="1205343" y="1794630"/>
              <a:ext cx="1094511" cy="1094511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Exo 2" panose="020B0604020202020204" charset="0"/>
                </a:rPr>
                <a:t>Reliability</a:t>
              </a:r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876D58A-DDC1-D2BC-9B55-AA359AED46D7}"/>
                </a:ext>
              </a:extLst>
            </p:cNvPr>
            <p:cNvSpPr/>
            <p:nvPr/>
          </p:nvSpPr>
          <p:spPr>
            <a:xfrm>
              <a:off x="2550939" y="1794630"/>
              <a:ext cx="1094511" cy="1094511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Exo 2" panose="020B0604020202020204" charset="0"/>
                </a:rPr>
                <a:t>Scalability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7E0EB00-182F-7898-8229-3E921E474E00}"/>
                </a:ext>
              </a:extLst>
            </p:cNvPr>
            <p:cNvSpPr/>
            <p:nvPr/>
          </p:nvSpPr>
          <p:spPr>
            <a:xfrm>
              <a:off x="3889935" y="1794630"/>
              <a:ext cx="1402501" cy="1094511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Exo 2" panose="020B0604020202020204" charset="0"/>
                </a:rPr>
                <a:t>Sustainability</a:t>
              </a:r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1769B1B-D59C-6E2A-D68A-3BCA174206EC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55248FF-83DC-E07F-4226-61B9792B278C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8177730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E8631EE-6E0D-C74C-EFB1-2C536C4B6880}"/>
              </a:ext>
            </a:extLst>
          </p:cNvPr>
          <p:cNvGrpSpPr/>
          <p:nvPr/>
        </p:nvGrpSpPr>
        <p:grpSpPr>
          <a:xfrm>
            <a:off x="2812029" y="302029"/>
            <a:ext cx="4233007" cy="4223744"/>
            <a:chOff x="2597284" y="597639"/>
            <a:chExt cx="4233007" cy="4223744"/>
          </a:xfrm>
        </p:grpSpPr>
        <p:pic>
          <p:nvPicPr>
            <p:cNvPr id="8" name="Picture 7" descr="Icon&#10;&#10;Description automatically generated">
              <a:extLst>
                <a:ext uri="{FF2B5EF4-FFF2-40B4-BE49-F238E27FC236}">
                  <a16:creationId xmlns:a16="http://schemas.microsoft.com/office/drawing/2014/main" id="{BD587131-1328-021C-F3FD-B582CE24F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97284" y="597639"/>
              <a:ext cx="4233007" cy="422374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8A4C40-BE8A-F3D8-0A71-75B31D6A1A71}"/>
                </a:ext>
              </a:extLst>
            </p:cNvPr>
            <p:cNvSpPr txBox="1"/>
            <p:nvPr/>
          </p:nvSpPr>
          <p:spPr>
            <a:xfrm>
              <a:off x="3249522" y="1309255"/>
              <a:ext cx="222208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Exo 2" panose="020B0604020202020204" charset="0"/>
                </a:rPr>
                <a:t>Cloud Service </a:t>
              </a:r>
            </a:p>
            <a:p>
              <a:pPr algn="ctr"/>
              <a:r>
                <a:rPr lang="en-US" sz="2400" b="1" dirty="0">
                  <a:latin typeface="Exo 2" panose="020B0604020202020204" charset="0"/>
                </a:rPr>
                <a:t>Models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7C4763E-2312-D2A5-93AB-3FB48B25F830}"/>
                </a:ext>
              </a:extLst>
            </p:cNvPr>
            <p:cNvSpPr txBox="1"/>
            <p:nvPr/>
          </p:nvSpPr>
          <p:spPr>
            <a:xfrm>
              <a:off x="2734702" y="4272718"/>
              <a:ext cx="6238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Exo 2" panose="020B0604020202020204" charset="0"/>
                </a:rPr>
                <a:t>SaaS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4EE19A-E952-E0AD-9630-5B1888977906}"/>
                </a:ext>
              </a:extLst>
            </p:cNvPr>
            <p:cNvSpPr txBox="1"/>
            <p:nvPr/>
          </p:nvSpPr>
          <p:spPr>
            <a:xfrm>
              <a:off x="4043874" y="4272718"/>
              <a:ext cx="5485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Exo 2" panose="020B0604020202020204" charset="0"/>
                </a:rPr>
                <a:t>IaaS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66B618D-153B-74CC-F320-9552915BA449}"/>
                </a:ext>
              </a:extLst>
            </p:cNvPr>
            <p:cNvSpPr txBox="1"/>
            <p:nvPr/>
          </p:nvSpPr>
          <p:spPr>
            <a:xfrm>
              <a:off x="5256068" y="4272719"/>
              <a:ext cx="6062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Exo 2" panose="020B0604020202020204" charset="0"/>
                </a:rPr>
                <a:t>PaaS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2CE30D1-757A-C66E-52FA-5A08E48E9899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978EC99-7932-73C6-5E96-7CB131DB26FC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728744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1CE88CD7-A876-75F3-DC0A-C34D29933C62}"/>
              </a:ext>
            </a:extLst>
          </p:cNvPr>
          <p:cNvGrpSpPr/>
          <p:nvPr/>
        </p:nvGrpSpPr>
        <p:grpSpPr>
          <a:xfrm>
            <a:off x="1060257" y="1231664"/>
            <a:ext cx="4244748" cy="2735588"/>
            <a:chOff x="900929" y="692428"/>
            <a:chExt cx="4244748" cy="273558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8356F01-B3D5-65B3-2B75-7F3982B39797}"/>
                </a:ext>
              </a:extLst>
            </p:cNvPr>
            <p:cNvGrpSpPr/>
            <p:nvPr/>
          </p:nvGrpSpPr>
          <p:grpSpPr>
            <a:xfrm>
              <a:off x="900929" y="692428"/>
              <a:ext cx="3022543" cy="1483293"/>
              <a:chOff x="900929" y="574665"/>
              <a:chExt cx="3022543" cy="148329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8FE0BC-EB52-429F-4230-CF03426A7741}"/>
                  </a:ext>
                </a:extLst>
              </p:cNvPr>
              <p:cNvSpPr txBox="1"/>
              <p:nvPr/>
            </p:nvSpPr>
            <p:spPr>
              <a:xfrm>
                <a:off x="1443306" y="1319294"/>
                <a:ext cx="2480166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Exo 2" panose="020B0604020202020204" charset="0"/>
                  </a:rPr>
                  <a:t>Low-cost ownership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Exo 2" panose="020B0604020202020204" charset="0"/>
                  </a:rPr>
                  <a:t>Off site data storage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Exo 2" panose="020B0604020202020204" charset="0"/>
                  </a:rPr>
                  <a:t>Instant Software Update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3B8C5E5-396B-96EE-00BF-61B1B45B9223}"/>
                  </a:ext>
                </a:extLst>
              </p:cNvPr>
              <p:cNvGrpSpPr/>
              <p:nvPr/>
            </p:nvGrpSpPr>
            <p:grpSpPr>
              <a:xfrm>
                <a:off x="900929" y="574665"/>
                <a:ext cx="2745047" cy="1031692"/>
                <a:chOff x="900929" y="574665"/>
                <a:chExt cx="2745047" cy="1031692"/>
              </a:xfrm>
            </p:grpSpPr>
            <p:pic>
              <p:nvPicPr>
                <p:cNvPr id="5" name="Picture 4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8F88470-01AE-89E1-FB5A-51DBAD32B3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backgroundMark x1="43542" y1="20469" x2="69948" y2="9167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0929" y="574665"/>
                  <a:ext cx="1031692" cy="1031692"/>
                </a:xfrm>
                <a:prstGeom prst="rect">
                  <a:avLst/>
                </a:prstGeom>
              </p:spPr>
            </p:pic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F0FD3F-CA59-5358-CCEB-14A350D53C60}"/>
                    </a:ext>
                  </a:extLst>
                </p:cNvPr>
                <p:cNvSpPr txBox="1"/>
                <p:nvPr/>
              </p:nvSpPr>
              <p:spPr>
                <a:xfrm>
                  <a:off x="1731669" y="842223"/>
                  <a:ext cx="1914307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>
                      <a:latin typeface="Exo 2" panose="020B0604020202020204" charset="0"/>
                    </a:rPr>
                    <a:t>Advantages:</a:t>
                  </a: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D7FC74F-564F-BF65-DFF0-79072D9ADA55}"/>
                </a:ext>
              </a:extLst>
            </p:cNvPr>
            <p:cNvGrpSpPr/>
            <p:nvPr/>
          </p:nvGrpSpPr>
          <p:grpSpPr>
            <a:xfrm>
              <a:off x="990983" y="2571750"/>
              <a:ext cx="4154694" cy="856266"/>
              <a:chOff x="1085849" y="2531269"/>
              <a:chExt cx="4154694" cy="856266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10835FF-9E4B-A447-8906-FAAA93FD6220}"/>
                  </a:ext>
                </a:extLst>
              </p:cNvPr>
              <p:cNvSpPr txBox="1"/>
              <p:nvPr/>
            </p:nvSpPr>
            <p:spPr>
              <a:xfrm>
                <a:off x="1506829" y="3079758"/>
                <a:ext cx="373371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Exo 2" panose="020B0604020202020204" charset="0"/>
                  </a:rPr>
                  <a:t>Requires a constant internet connection</a:t>
                </a:r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49136E22-844D-1506-4C5D-06B33210FF83}"/>
                  </a:ext>
                </a:extLst>
              </p:cNvPr>
              <p:cNvGrpSpPr/>
              <p:nvPr/>
            </p:nvGrpSpPr>
            <p:grpSpPr>
              <a:xfrm>
                <a:off x="1085849" y="2531269"/>
                <a:ext cx="2892176" cy="563702"/>
                <a:chOff x="1168976" y="2571751"/>
                <a:chExt cx="2892176" cy="563702"/>
              </a:xfrm>
            </p:grpSpPr>
            <p:pic>
              <p:nvPicPr>
                <p:cNvPr id="10" name="Picture 9" descr="Icon&#10;&#10;Description automatically generated">
                  <a:extLst>
                    <a:ext uri="{FF2B5EF4-FFF2-40B4-BE49-F238E27FC236}">
                      <a16:creationId xmlns:a16="http://schemas.microsoft.com/office/drawing/2014/main" id="{522CAA25-A5B0-638B-06F0-107EA202B6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5400" b="93400" l="10000" r="91000">
                              <a14:foregroundMark x1="81200" y1="5800" x2="78800" y2="15200"/>
                              <a14:foregroundMark x1="9000" y1="82600" x2="17800" y2="91600"/>
                              <a14:foregroundMark x1="17800" y1="91600" x2="22600" y2="93400"/>
                              <a14:foregroundMark x1="89000" y1="10200" x2="91000" y2="10800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68976" y="2571751"/>
                  <a:ext cx="563702" cy="563702"/>
                </a:xfrm>
                <a:prstGeom prst="rect">
                  <a:avLst/>
                </a:prstGeom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EC5A1876-746D-C9D6-5CF1-7BB29B3F56C4}"/>
                    </a:ext>
                  </a:extLst>
                </p:cNvPr>
                <p:cNvSpPr txBox="1"/>
                <p:nvPr/>
              </p:nvSpPr>
              <p:spPr>
                <a:xfrm>
                  <a:off x="1731668" y="2617034"/>
                  <a:ext cx="232948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>
                      <a:latin typeface="Exo 2" panose="020B0604020202020204" charset="0"/>
                    </a:rPr>
                    <a:t>Disadvantages:</a:t>
                  </a:r>
                </a:p>
              </p:txBody>
            </p:sp>
          </p:grpSp>
        </p:grp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478A2AE-7052-96E7-55D6-6076B9F8968E}"/>
              </a:ext>
            </a:extLst>
          </p:cNvPr>
          <p:cNvSpPr/>
          <p:nvPr/>
        </p:nvSpPr>
        <p:spPr>
          <a:xfrm>
            <a:off x="371706" y="4387755"/>
            <a:ext cx="555757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401106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135981" y="1746394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Computer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9FD9D-0BB2-5916-2EC8-802554152CF7}"/>
              </a:ext>
            </a:extLst>
          </p:cNvPr>
          <p:cNvSpPr txBox="1"/>
          <p:nvPr/>
        </p:nvSpPr>
        <p:spPr>
          <a:xfrm>
            <a:off x="3411595" y="348011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dirty="0">
                <a:latin typeface="Exo 2" pitchFamily="2" charset="0"/>
              </a:rPr>
              <a:t>Mominul Islam, Team Ninja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5F1517-1BF8-3E13-4933-227EA2BB451A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Quantum Computing</a:t>
            </a:r>
            <a:endParaRPr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Exo 2" pitchFamily="2" charset="0"/>
              </a:rPr>
              <a:t>Fahad Ahmed Patwary, Team Ninja</a:t>
            </a:r>
            <a:endParaRPr dirty="0">
              <a:latin typeface="Exo 2" pitchFamily="2" charset="0"/>
            </a:endParaRPr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495A4C7-DEB8-C7B0-F91A-33AA28ECC27A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99598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3DFC18-6CEC-4016-5B55-8574F4ACE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0" y="121661"/>
            <a:ext cx="5214300" cy="946200"/>
          </a:xfrm>
        </p:spPr>
        <p:txBody>
          <a:bodyPr/>
          <a:lstStyle/>
          <a:p>
            <a:r>
              <a:rPr lang="en-US" sz="2800" dirty="0"/>
              <a:t>Let’s Play a Game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117A066-5053-EA2E-9101-950E035F0720}"/>
              </a:ext>
            </a:extLst>
          </p:cNvPr>
          <p:cNvGrpSpPr/>
          <p:nvPr/>
        </p:nvGrpSpPr>
        <p:grpSpPr>
          <a:xfrm>
            <a:off x="231317" y="1033007"/>
            <a:ext cx="4625253" cy="1750800"/>
            <a:chOff x="231317" y="1033007"/>
            <a:chExt cx="4625253" cy="17508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A0A4B3-9AD2-2816-1D6E-B12C34996FF8}"/>
                </a:ext>
              </a:extLst>
            </p:cNvPr>
            <p:cNvSpPr txBox="1"/>
            <p:nvPr/>
          </p:nvSpPr>
          <p:spPr>
            <a:xfrm rot="16200000">
              <a:off x="-490194" y="1754518"/>
              <a:ext cx="1750800" cy="307777"/>
            </a:xfrm>
            <a:prstGeom prst="rect">
              <a:avLst/>
            </a:prstGeom>
            <a:noFill/>
            <a:ln w="19050">
              <a:solidFill>
                <a:schemeClr val="tx2">
                  <a:lumMod val="2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xo 2" pitchFamily="2" charset="0"/>
                </a:rPr>
                <a:t>Classical </a:t>
              </a:r>
              <a:r>
                <a:rPr lang="en-US" dirty="0">
                  <a:solidFill>
                    <a:schemeClr val="tx2">
                      <a:lumMod val="25000"/>
                    </a:schemeClr>
                  </a:solidFill>
                  <a:latin typeface="Exo 2" pitchFamily="2" charset="0"/>
                </a:rPr>
                <a:t>Computer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6A5AF74-FD3E-71C3-1F17-BBC2A11B2D7A}"/>
                </a:ext>
              </a:extLst>
            </p:cNvPr>
            <p:cNvGrpSpPr/>
            <p:nvPr/>
          </p:nvGrpSpPr>
          <p:grpSpPr>
            <a:xfrm>
              <a:off x="881699" y="1218940"/>
              <a:ext cx="1175322" cy="1378932"/>
              <a:chOff x="907212" y="1552847"/>
              <a:chExt cx="1175322" cy="1378932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775216C-6311-F739-BE7C-F2FD6C87F898}"/>
                  </a:ext>
                </a:extLst>
              </p:cNvPr>
              <p:cNvSpPr/>
              <p:nvPr/>
            </p:nvSpPr>
            <p:spPr>
              <a:xfrm>
                <a:off x="985422" y="1552847"/>
                <a:ext cx="1018903" cy="1018903"/>
              </a:xfrm>
              <a:prstGeom prst="ellipse">
                <a:avLst/>
              </a:prstGeom>
              <a:solidFill>
                <a:schemeClr val="tx2">
                  <a:lumMod val="2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latin typeface="Exo 2" pitchFamily="2" charset="0"/>
                  </a:rPr>
                  <a:t>H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1A230B-BD9E-9083-80FB-214F5F1E4964}"/>
                  </a:ext>
                </a:extLst>
              </p:cNvPr>
              <p:cNvSpPr txBox="1"/>
              <p:nvPr/>
            </p:nvSpPr>
            <p:spPr>
              <a:xfrm>
                <a:off x="907212" y="2624002"/>
                <a:ext cx="117532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25000"/>
                      </a:schemeClr>
                    </a:solidFill>
                    <a:latin typeface="Exo 2" pitchFamily="2" charset="0"/>
                  </a:rPr>
                  <a:t>C. Computer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6380583-A6C2-CE2D-E268-F59913952B9A}"/>
                </a:ext>
              </a:extLst>
            </p:cNvPr>
            <p:cNvGrpSpPr/>
            <p:nvPr/>
          </p:nvGrpSpPr>
          <p:grpSpPr>
            <a:xfrm>
              <a:off x="2816210" y="1275681"/>
              <a:ext cx="2040360" cy="1265451"/>
              <a:chOff x="2824666" y="1666328"/>
              <a:chExt cx="2040360" cy="1265451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E7F4BE7-0680-3D4B-17F1-5469E67793A0}"/>
                  </a:ext>
                </a:extLst>
              </p:cNvPr>
              <p:cNvGrpSpPr/>
              <p:nvPr/>
            </p:nvGrpSpPr>
            <p:grpSpPr>
              <a:xfrm>
                <a:off x="2824666" y="1666328"/>
                <a:ext cx="2040360" cy="791938"/>
                <a:chOff x="2772415" y="1552845"/>
                <a:chExt cx="2040360" cy="791938"/>
              </a:xfrm>
            </p:grpSpPr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E454B1A4-0275-BACD-EC41-9DEACA00D211}"/>
                    </a:ext>
                  </a:extLst>
                </p:cNvPr>
                <p:cNvSpPr/>
                <p:nvPr/>
              </p:nvSpPr>
              <p:spPr>
                <a:xfrm>
                  <a:off x="2772415" y="1552846"/>
                  <a:ext cx="791937" cy="791937"/>
                </a:xfrm>
                <a:prstGeom prst="ellipse">
                  <a:avLst/>
                </a:prstGeom>
                <a:solidFill>
                  <a:schemeClr val="tx2">
                    <a:lumMod val="2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latin typeface="Exo 2" pitchFamily="2" charset="0"/>
                    </a:rPr>
                    <a:t>H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66BD2A7-004E-9BA3-C5C8-9D6F06A61AA3}"/>
                    </a:ext>
                  </a:extLst>
                </p:cNvPr>
                <p:cNvSpPr txBox="1"/>
                <p:nvPr/>
              </p:nvSpPr>
              <p:spPr>
                <a:xfrm>
                  <a:off x="3580618" y="1794924"/>
                  <a:ext cx="4154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Exo 2" pitchFamily="2" charset="0"/>
                    </a:rPr>
                    <a:t>OR</a:t>
                  </a: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F4AC5084-0456-59EC-8763-033C40EEE8EF}"/>
                    </a:ext>
                  </a:extLst>
                </p:cNvPr>
                <p:cNvSpPr/>
                <p:nvPr/>
              </p:nvSpPr>
              <p:spPr>
                <a:xfrm>
                  <a:off x="4020838" y="1552845"/>
                  <a:ext cx="791937" cy="791937"/>
                </a:xfrm>
                <a:prstGeom prst="ellipse">
                  <a:avLst/>
                </a:prstGeom>
                <a:ln>
                  <a:solidFill>
                    <a:schemeClr val="tx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2">
                          <a:lumMod val="25000"/>
                        </a:schemeClr>
                      </a:solidFill>
                      <a:latin typeface="Exo 2" pitchFamily="2" charset="0"/>
                    </a:rPr>
                    <a:t>T</a:t>
                  </a: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B49C3BA-39B0-8033-D0B0-51B45BC6FE23}"/>
                  </a:ext>
                </a:extLst>
              </p:cNvPr>
              <p:cNvSpPr txBox="1"/>
              <p:nvPr/>
            </p:nvSpPr>
            <p:spPr>
              <a:xfrm>
                <a:off x="3499695" y="2624002"/>
                <a:ext cx="7040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25000"/>
                      </a:schemeClr>
                    </a:solidFill>
                    <a:latin typeface="Exo 2" pitchFamily="2" charset="0"/>
                  </a:rPr>
                  <a:t>Player</a:t>
                </a: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A14CDF4-DFD1-3EEE-28C3-D7B21CDB45DE}"/>
              </a:ext>
            </a:extLst>
          </p:cNvPr>
          <p:cNvGrpSpPr/>
          <p:nvPr/>
        </p:nvGrpSpPr>
        <p:grpSpPr>
          <a:xfrm>
            <a:off x="231320" y="2886279"/>
            <a:ext cx="4621022" cy="1784463"/>
            <a:chOff x="231320" y="2886279"/>
            <a:chExt cx="4621022" cy="17844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5CC715-C9BF-8381-FCC5-D64039128027}"/>
                </a:ext>
              </a:extLst>
            </p:cNvPr>
            <p:cNvSpPr txBox="1"/>
            <p:nvPr/>
          </p:nvSpPr>
          <p:spPr>
            <a:xfrm rot="16200000">
              <a:off x="-507023" y="3624622"/>
              <a:ext cx="1784463" cy="307777"/>
            </a:xfrm>
            <a:prstGeom prst="rect">
              <a:avLst/>
            </a:prstGeom>
            <a:noFill/>
            <a:ln w="19050">
              <a:solidFill>
                <a:schemeClr val="tx2">
                  <a:lumMod val="2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xo 2" pitchFamily="2" charset="0"/>
                </a:rPr>
                <a:t>Quantum </a:t>
              </a:r>
              <a:r>
                <a:rPr lang="en-US" dirty="0">
                  <a:solidFill>
                    <a:schemeClr val="tx2">
                      <a:lumMod val="25000"/>
                    </a:schemeClr>
                  </a:solidFill>
                  <a:latin typeface="Exo 2" pitchFamily="2" charset="0"/>
                </a:rPr>
                <a:t>Computer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3C6CA34-1B1D-1A28-0936-7CDE5FA3CB9A}"/>
                </a:ext>
              </a:extLst>
            </p:cNvPr>
            <p:cNvGrpSpPr/>
            <p:nvPr/>
          </p:nvGrpSpPr>
          <p:grpSpPr>
            <a:xfrm>
              <a:off x="824326" y="3089044"/>
              <a:ext cx="1192955" cy="1378933"/>
              <a:chOff x="858921" y="1552847"/>
              <a:chExt cx="1192955" cy="1378933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A702427-844A-FBFE-E4B6-B96F9F14BBEA}"/>
                  </a:ext>
                </a:extLst>
              </p:cNvPr>
              <p:cNvSpPr/>
              <p:nvPr/>
            </p:nvSpPr>
            <p:spPr>
              <a:xfrm>
                <a:off x="945948" y="1552847"/>
                <a:ext cx="1018903" cy="1018903"/>
              </a:xfrm>
              <a:prstGeom prst="ellipse">
                <a:avLst/>
              </a:prstGeom>
              <a:gradFill>
                <a:gsLst>
                  <a:gs pos="33000">
                    <a:schemeClr val="tx2">
                      <a:lumMod val="0"/>
                    </a:schemeClr>
                  </a:gs>
                  <a:gs pos="89000">
                    <a:schemeClr val="accent1">
                      <a:lumMod val="30000"/>
                      <a:lumOff val="70000"/>
                    </a:schemeClr>
                  </a:gs>
                  <a:gs pos="79000">
                    <a:schemeClr val="accent1">
                      <a:lumMod val="90000"/>
                    </a:schemeClr>
                  </a:gs>
                </a:gsLst>
                <a:lin ang="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latin typeface="Exo 2" pitchFamily="2" charset="0"/>
                  </a:rPr>
                  <a:t>?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891ECBF-D175-3F00-06A4-9BEE6C191A2C}"/>
                  </a:ext>
                </a:extLst>
              </p:cNvPr>
              <p:cNvSpPr txBox="1"/>
              <p:nvPr/>
            </p:nvSpPr>
            <p:spPr>
              <a:xfrm>
                <a:off x="858921" y="2624003"/>
                <a:ext cx="119295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25000"/>
                      </a:schemeClr>
                    </a:solidFill>
                    <a:latin typeface="Exo 2" pitchFamily="2" charset="0"/>
                  </a:rPr>
                  <a:t>Q. Computer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20BE6A7-7B94-9C5C-11AB-9EC4DBC920B1}"/>
                </a:ext>
              </a:extLst>
            </p:cNvPr>
            <p:cNvGrpSpPr/>
            <p:nvPr/>
          </p:nvGrpSpPr>
          <p:grpSpPr>
            <a:xfrm>
              <a:off x="2811982" y="3145785"/>
              <a:ext cx="2040360" cy="1265451"/>
              <a:chOff x="2824666" y="1666328"/>
              <a:chExt cx="2040360" cy="1265451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2135685-4C33-F502-C3C4-C47550BECF2F}"/>
                  </a:ext>
                </a:extLst>
              </p:cNvPr>
              <p:cNvGrpSpPr/>
              <p:nvPr/>
            </p:nvGrpSpPr>
            <p:grpSpPr>
              <a:xfrm>
                <a:off x="2824666" y="1666328"/>
                <a:ext cx="2040360" cy="791938"/>
                <a:chOff x="2772415" y="1552845"/>
                <a:chExt cx="2040360" cy="791938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73198BD0-90D4-A6C7-2CD1-6CB45E6A5A28}"/>
                    </a:ext>
                  </a:extLst>
                </p:cNvPr>
                <p:cNvSpPr/>
                <p:nvPr/>
              </p:nvSpPr>
              <p:spPr>
                <a:xfrm>
                  <a:off x="2772415" y="1552846"/>
                  <a:ext cx="791937" cy="791937"/>
                </a:xfrm>
                <a:prstGeom prst="ellipse">
                  <a:avLst/>
                </a:prstGeom>
                <a:solidFill>
                  <a:schemeClr val="tx2">
                    <a:lumMod val="2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latin typeface="Exo 2" pitchFamily="2" charset="0"/>
                    </a:rPr>
                    <a:t>H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CBC327F9-EBC6-6C3C-EB5E-970A802AE2A7}"/>
                    </a:ext>
                  </a:extLst>
                </p:cNvPr>
                <p:cNvSpPr txBox="1"/>
                <p:nvPr/>
              </p:nvSpPr>
              <p:spPr>
                <a:xfrm>
                  <a:off x="3580618" y="1794924"/>
                  <a:ext cx="4154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Exo 2" pitchFamily="2" charset="0"/>
                    </a:rPr>
                    <a:t>OR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9A92FF4C-C2E7-F861-FF63-BEF00FCFB1B6}"/>
                    </a:ext>
                  </a:extLst>
                </p:cNvPr>
                <p:cNvSpPr/>
                <p:nvPr/>
              </p:nvSpPr>
              <p:spPr>
                <a:xfrm>
                  <a:off x="4020838" y="1552845"/>
                  <a:ext cx="791937" cy="791937"/>
                </a:xfrm>
                <a:prstGeom prst="ellipse">
                  <a:avLst/>
                </a:prstGeom>
                <a:ln>
                  <a:solidFill>
                    <a:schemeClr val="tx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2">
                          <a:lumMod val="25000"/>
                        </a:schemeClr>
                      </a:solidFill>
                      <a:latin typeface="Exo 2" pitchFamily="2" charset="0"/>
                    </a:rPr>
                    <a:t>T</a:t>
                  </a: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7357816-7EF9-B477-0F3C-BE384845A1AE}"/>
                  </a:ext>
                </a:extLst>
              </p:cNvPr>
              <p:cNvSpPr txBox="1"/>
              <p:nvPr/>
            </p:nvSpPr>
            <p:spPr>
              <a:xfrm>
                <a:off x="3499695" y="2624002"/>
                <a:ext cx="7040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25000"/>
                      </a:schemeClr>
                    </a:solidFill>
                    <a:latin typeface="Exo 2" pitchFamily="2" charset="0"/>
                  </a:rPr>
                  <a:t>Player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FF60EC-8287-1BAB-FBBD-33B008639E9A}"/>
              </a:ext>
            </a:extLst>
          </p:cNvPr>
          <p:cNvGrpSpPr/>
          <p:nvPr/>
        </p:nvGrpSpPr>
        <p:grpSpPr>
          <a:xfrm>
            <a:off x="5732557" y="1033006"/>
            <a:ext cx="2893185" cy="1073817"/>
            <a:chOff x="5732557" y="1033006"/>
            <a:chExt cx="2893185" cy="1073817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8C8F9D0-5C92-A6CB-BE5F-92EFF494F104}"/>
                </a:ext>
              </a:extLst>
            </p:cNvPr>
            <p:cNvGrpSpPr/>
            <p:nvPr/>
          </p:nvGrpSpPr>
          <p:grpSpPr>
            <a:xfrm>
              <a:off x="5732557" y="1033006"/>
              <a:ext cx="2893185" cy="1073817"/>
              <a:chOff x="5732557" y="1033006"/>
              <a:chExt cx="2893185" cy="107381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6DEC9E3-A744-375A-7BB1-7014EC8E9F0F}"/>
                  </a:ext>
                </a:extLst>
              </p:cNvPr>
              <p:cNvSpPr/>
              <p:nvPr/>
            </p:nvSpPr>
            <p:spPr>
              <a:xfrm>
                <a:off x="5732557" y="1483493"/>
                <a:ext cx="2893185" cy="623330"/>
              </a:xfrm>
              <a:prstGeom prst="rect">
                <a:avLst/>
              </a:prstGeom>
              <a:gradFill flip="none" rotWithShape="1">
                <a:gsLst>
                  <a:gs pos="50000">
                    <a:schemeClr val="tx2">
                      <a:lumMod val="25000"/>
                    </a:schemeClr>
                  </a:gs>
                  <a:gs pos="0">
                    <a:schemeClr val="tx2">
                      <a:lumMod val="25000"/>
                    </a:schemeClr>
                  </a:gs>
                  <a:gs pos="50000">
                    <a:schemeClr val="accent1">
                      <a:shade val="100000"/>
                      <a:satMod val="115000"/>
                    </a:schemeClr>
                  </a:gs>
                </a:gsLst>
                <a:lin ang="0" scaled="1"/>
                <a:tileRect/>
              </a:gradFill>
              <a:ln>
                <a:solidFill>
                  <a:schemeClr val="tx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239DA3F-813C-EF84-5DB3-45F0124C9EE5}"/>
                  </a:ext>
                </a:extLst>
              </p:cNvPr>
              <p:cNvSpPr txBox="1"/>
              <p:nvPr/>
            </p:nvSpPr>
            <p:spPr>
              <a:xfrm>
                <a:off x="6191538" y="1033006"/>
                <a:ext cx="1975221" cy="307777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25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202124"/>
                    </a:solidFill>
                    <a:latin typeface="Exo 2" pitchFamily="2" charset="0"/>
                  </a:rPr>
                  <a:t>P</a:t>
                </a:r>
                <a:r>
                  <a:rPr lang="en-US" b="0" i="0" dirty="0">
                    <a:solidFill>
                      <a:srgbClr val="202124"/>
                    </a:solidFill>
                    <a:effectLst/>
                    <a:latin typeface="Exo 2" pitchFamily="2" charset="0"/>
                  </a:rPr>
                  <a:t>robability of winning</a:t>
                </a:r>
                <a:endParaRPr lang="en-US" dirty="0">
                  <a:latin typeface="Exo 2" pitchFamily="2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5044CDD-CFED-F564-EFA1-6F6B6DFB491F}"/>
                </a:ext>
              </a:extLst>
            </p:cNvPr>
            <p:cNvSpPr txBox="1"/>
            <p:nvPr/>
          </p:nvSpPr>
          <p:spPr>
            <a:xfrm>
              <a:off x="5907099" y="1641269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Exo 2" pitchFamily="2" charset="0"/>
                </a:rPr>
                <a:t>C. Com: 50%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01B0F3A-D86D-72C3-0715-7826D4D3D29B}"/>
                </a:ext>
              </a:extLst>
            </p:cNvPr>
            <p:cNvSpPr txBox="1"/>
            <p:nvPr/>
          </p:nvSpPr>
          <p:spPr>
            <a:xfrm>
              <a:off x="7308070" y="1641268"/>
              <a:ext cx="11977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25000"/>
                    </a:schemeClr>
                  </a:solidFill>
                  <a:latin typeface="Exo 2" pitchFamily="2" charset="0"/>
                </a:rPr>
                <a:t>Player: 50%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223F283-3C68-02F1-119E-F79D8E2B90A4}"/>
              </a:ext>
            </a:extLst>
          </p:cNvPr>
          <p:cNvGrpSpPr/>
          <p:nvPr/>
        </p:nvGrpSpPr>
        <p:grpSpPr>
          <a:xfrm>
            <a:off x="5732557" y="3230087"/>
            <a:ext cx="2893185" cy="623330"/>
            <a:chOff x="5732557" y="3230087"/>
            <a:chExt cx="2893185" cy="62333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139E78C-4E4B-5A6B-68B8-9E16253A6AC9}"/>
                </a:ext>
              </a:extLst>
            </p:cNvPr>
            <p:cNvSpPr/>
            <p:nvPr/>
          </p:nvSpPr>
          <p:spPr>
            <a:xfrm>
              <a:off x="5732557" y="3230087"/>
              <a:ext cx="2893185" cy="623330"/>
            </a:xfrm>
            <a:prstGeom prst="rect">
              <a:avLst/>
            </a:prstGeom>
            <a:gradFill>
              <a:gsLst>
                <a:gs pos="97000">
                  <a:schemeClr val="tx2">
                    <a:lumMod val="25000"/>
                  </a:schemeClr>
                </a:gs>
                <a:gs pos="0">
                  <a:schemeClr val="tx2">
                    <a:lumMod val="25000"/>
                  </a:schemeClr>
                </a:gs>
                <a:gs pos="97000">
                  <a:schemeClr val="accent1">
                    <a:shade val="100000"/>
                    <a:satMod val="115000"/>
                  </a:schemeClr>
                </a:gs>
              </a:gsLst>
              <a:lin ang="0" scaled="1"/>
            </a:gra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5C2BC8A-B305-F065-FA06-000C9DE79426}"/>
                </a:ext>
              </a:extLst>
            </p:cNvPr>
            <p:cNvSpPr txBox="1"/>
            <p:nvPr/>
          </p:nvSpPr>
          <p:spPr>
            <a:xfrm>
              <a:off x="5968975" y="3387863"/>
              <a:ext cx="22846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Exo 2" pitchFamily="2" charset="0"/>
                </a:rPr>
                <a:t>Quantum Computer: 97%</a:t>
              </a:r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CC11254-6F26-FDE7-4F4C-9C93C35B4850}"/>
              </a:ext>
            </a:extLst>
          </p:cNvPr>
          <p:cNvSpPr/>
          <p:nvPr/>
        </p:nvSpPr>
        <p:spPr>
          <a:xfrm>
            <a:off x="371706" y="212588"/>
            <a:ext cx="588203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FBFC8D-89FB-ADA6-9ABB-51FCF5AB2BD8}"/>
              </a:ext>
            </a:extLst>
          </p:cNvPr>
          <p:cNvSpPr txBox="1"/>
          <p:nvPr/>
        </p:nvSpPr>
        <p:spPr>
          <a:xfrm>
            <a:off x="7674194" y="4844076"/>
            <a:ext cx="13901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Data Courtesy: TED</a:t>
            </a:r>
          </a:p>
        </p:txBody>
      </p:sp>
    </p:spTree>
    <p:extLst>
      <p:ext uri="{BB962C8B-B14F-4D97-AF65-F5344CB8AC3E}">
        <p14:creationId xmlns:p14="http://schemas.microsoft.com/office/powerpoint/2010/main" val="23873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08F15074-29AE-EE36-42F9-5F04EB840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41" y="853462"/>
            <a:ext cx="2377835" cy="3907631"/>
          </a:xfrm>
          <a:prstGeom prst="rect">
            <a:avLst/>
          </a:prstGeom>
        </p:spPr>
      </p:pic>
      <p:pic>
        <p:nvPicPr>
          <p:cNvPr id="7" name="Picture 6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B8285E89-8DBF-BA05-99A8-5C8A1B1E1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685" y="1400411"/>
            <a:ext cx="4401951" cy="3360682"/>
          </a:xfrm>
          <a:prstGeom prst="rect">
            <a:avLst/>
          </a:prstGeom>
        </p:spPr>
      </p:pic>
      <p:sp>
        <p:nvSpPr>
          <p:cNvPr id="4" name="Google Shape;159;p34">
            <a:extLst>
              <a:ext uri="{FF2B5EF4-FFF2-40B4-BE49-F238E27FC236}">
                <a16:creationId xmlns:a16="http://schemas.microsoft.com/office/drawing/2014/main" id="{F9EB251E-B1CF-1412-BAFC-32372F493E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72000" y="339726"/>
            <a:ext cx="3618532" cy="584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Quantum Computer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BDF0D3-4235-5986-AC66-14F1882045CF}"/>
              </a:ext>
            </a:extLst>
          </p:cNvPr>
          <p:cNvSpPr txBox="1"/>
          <p:nvPr/>
        </p:nvSpPr>
        <p:spPr>
          <a:xfrm>
            <a:off x="7197401" y="4844076"/>
            <a:ext cx="19656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https://www.ibm.com/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2CACEAB-0272-D298-395D-D82C183C5405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3235002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eiling, light&#10;&#10;Description automatically generated">
            <a:extLst>
              <a:ext uri="{FF2B5EF4-FFF2-40B4-BE49-F238E27FC236}">
                <a16:creationId xmlns:a16="http://schemas.microsoft.com/office/drawing/2014/main" id="{8E9FF85F-1227-C444-42D4-86CAF6A35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236" y="186547"/>
            <a:ext cx="5544990" cy="4618520"/>
          </a:xfrm>
          <a:prstGeom prst="rect">
            <a:avLst/>
          </a:prstGeom>
        </p:spPr>
      </p:pic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5A9FB304-7463-51E0-C0C3-7FB0BAAF7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90" y="1637442"/>
            <a:ext cx="2801790" cy="21730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F03487-BDF3-B06B-CCCE-A3CEE15ED2FA}"/>
              </a:ext>
            </a:extLst>
          </p:cNvPr>
          <p:cNvSpPr txBox="1"/>
          <p:nvPr/>
        </p:nvSpPr>
        <p:spPr>
          <a:xfrm>
            <a:off x="512314" y="3941624"/>
            <a:ext cx="2582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xo 2" panose="020B0604020202020204" charset="0"/>
              </a:rPr>
              <a:t>Dilution Refrigeration system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14E20E-CA97-0B30-5BAE-1AC0E7A5D5AF}"/>
              </a:ext>
            </a:extLst>
          </p:cNvPr>
          <p:cNvSpPr txBox="1"/>
          <p:nvPr/>
        </p:nvSpPr>
        <p:spPr>
          <a:xfrm>
            <a:off x="5307717" y="4221687"/>
            <a:ext cx="1633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Google Sans"/>
              </a:rPr>
              <a:t>IBM Q </a:t>
            </a:r>
            <a:r>
              <a:rPr lang="en-US" b="0" i="0" dirty="0">
                <a:solidFill>
                  <a:schemeClr val="bg1"/>
                </a:solidFill>
                <a:effectLst/>
                <a:latin typeface="Exo 2" panose="020B0604020202020204" charset="0"/>
              </a:rPr>
              <a:t>System</a:t>
            </a:r>
            <a:r>
              <a:rPr lang="en-US" b="0" i="0" dirty="0">
                <a:solidFill>
                  <a:schemeClr val="bg1"/>
                </a:solidFill>
                <a:effectLst/>
                <a:latin typeface="Google Sans"/>
              </a:rPr>
              <a:t> One</a:t>
            </a:r>
            <a:endParaRPr lang="en-US" dirty="0">
              <a:solidFill>
                <a:schemeClr val="bg1"/>
              </a:solidFill>
              <a:latin typeface="Exo 2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0A4DE5-86D1-4352-6151-DF705E6BEBA0}"/>
              </a:ext>
            </a:extLst>
          </p:cNvPr>
          <p:cNvSpPr txBox="1"/>
          <p:nvPr/>
        </p:nvSpPr>
        <p:spPr>
          <a:xfrm>
            <a:off x="7197401" y="4844076"/>
            <a:ext cx="19656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https://www.ibm.com/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3040783-62D7-51B3-17D9-BC229BC782B8}"/>
              </a:ext>
            </a:extLst>
          </p:cNvPr>
          <p:cNvSpPr/>
          <p:nvPr/>
        </p:nvSpPr>
        <p:spPr>
          <a:xfrm>
            <a:off x="371706" y="4387755"/>
            <a:ext cx="608008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677371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518474" y="-200891"/>
            <a:ext cx="4326560" cy="1939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do we need quantum computers?</a:t>
            </a:r>
            <a:endParaRPr dirty="0"/>
          </a:p>
        </p:txBody>
      </p:sp>
      <p:pic>
        <p:nvPicPr>
          <p:cNvPr id="43" name="Picture 42" descr="A picture containing indoor&#10;&#10;Description automatically generated">
            <a:extLst>
              <a:ext uri="{FF2B5EF4-FFF2-40B4-BE49-F238E27FC236}">
                <a16:creationId xmlns:a16="http://schemas.microsoft.com/office/drawing/2014/main" id="{90CBBA76-7A21-01C8-8473-CC805A565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280" y="1932278"/>
            <a:ext cx="3998948" cy="187005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BE42F59-9F09-3CCA-308F-802212B3A39F}"/>
              </a:ext>
            </a:extLst>
          </p:cNvPr>
          <p:cNvSpPr txBox="1"/>
          <p:nvPr/>
        </p:nvSpPr>
        <p:spPr>
          <a:xfrm>
            <a:off x="1977875" y="3648439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Exo 2" panose="020B0604020202020204" charset="0"/>
              </a:rPr>
              <a:t>Supercomputer</a:t>
            </a:r>
          </a:p>
        </p:txBody>
      </p:sp>
      <p:pic>
        <p:nvPicPr>
          <p:cNvPr id="46" name="Picture 45" descr="A picture containing text&#10;&#10;Description automatically generated">
            <a:extLst>
              <a:ext uri="{FF2B5EF4-FFF2-40B4-BE49-F238E27FC236}">
                <a16:creationId xmlns:a16="http://schemas.microsoft.com/office/drawing/2014/main" id="{D9FB59B2-EF52-C4D1-C5E6-0FA5516E91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424"/>
          <a:stretch/>
        </p:blipFill>
        <p:spPr>
          <a:xfrm>
            <a:off x="4793675" y="262423"/>
            <a:ext cx="4350327" cy="42584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91EE1F-FA8D-127C-231C-0D06DDD1EF6D}"/>
              </a:ext>
            </a:extLst>
          </p:cNvPr>
          <p:cNvSpPr txBox="1"/>
          <p:nvPr/>
        </p:nvSpPr>
        <p:spPr>
          <a:xfrm>
            <a:off x="7197401" y="4844076"/>
            <a:ext cx="19656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https://www.ibm.com/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6367074-3189-B655-1BCB-FC81A66D0EF9}"/>
              </a:ext>
            </a:extLst>
          </p:cNvPr>
          <p:cNvSpPr/>
          <p:nvPr/>
        </p:nvSpPr>
        <p:spPr>
          <a:xfrm>
            <a:off x="371706" y="4387755"/>
            <a:ext cx="581883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547207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186522" y="352850"/>
            <a:ext cx="717915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Quantum Operating System</a:t>
            </a:r>
            <a:endParaRPr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26174CF-FA3F-B64C-BBA9-A8C6FD491CED}"/>
              </a:ext>
            </a:extLst>
          </p:cNvPr>
          <p:cNvGrpSpPr/>
          <p:nvPr/>
        </p:nvGrpSpPr>
        <p:grpSpPr>
          <a:xfrm>
            <a:off x="3302000" y="1830786"/>
            <a:ext cx="2540000" cy="2013665"/>
            <a:chOff x="3302000" y="1639933"/>
            <a:chExt cx="2540000" cy="201366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95AE0CE-7315-0317-0FB2-CD59C377D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02000" y="1639933"/>
              <a:ext cx="2540000" cy="15240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A726665-0DDA-91E8-92AE-3F68ADD31869}"/>
                </a:ext>
              </a:extLst>
            </p:cNvPr>
            <p:cNvSpPr txBox="1"/>
            <p:nvPr/>
          </p:nvSpPr>
          <p:spPr>
            <a:xfrm>
              <a:off x="3848885" y="3284266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err="1">
                  <a:solidFill>
                    <a:srgbClr val="3C3C3B"/>
                  </a:solidFill>
                  <a:effectLst/>
                  <a:latin typeface="Px Grotesk"/>
                  <a:ea typeface="Calibri" panose="020F0502020204030204" pitchFamily="34" charset="0"/>
                  <a:cs typeface="Vrinda" panose="020B0502040204020203" pitchFamily="34" charset="0"/>
                </a:rPr>
                <a:t>Deltaflow.OS</a:t>
              </a:r>
              <a:endParaRPr lang="en-US" b="1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5EE9397-5295-CD4D-8A99-24D0861216B3}"/>
              </a:ext>
            </a:extLst>
          </p:cNvPr>
          <p:cNvSpPr txBox="1"/>
          <p:nvPr/>
        </p:nvSpPr>
        <p:spPr>
          <a:xfrm>
            <a:off x="6877033" y="4848911"/>
            <a:ext cx="22669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https://www.riverlane.com/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FF59092-5E39-16AA-E4B1-199176A661C6}"/>
              </a:ext>
            </a:extLst>
          </p:cNvPr>
          <p:cNvSpPr/>
          <p:nvPr/>
        </p:nvSpPr>
        <p:spPr>
          <a:xfrm>
            <a:off x="371706" y="4387755"/>
            <a:ext cx="5949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969546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Where are quantum computers used?</a:t>
            </a:r>
            <a:endParaRPr dirty="0"/>
          </a:p>
        </p:txBody>
      </p:sp>
      <p:sp>
        <p:nvSpPr>
          <p:cNvPr id="298" name="Google Shape;298;p43"/>
          <p:cNvSpPr txBox="1">
            <a:spLocks noGrp="1"/>
          </p:cNvSpPr>
          <p:nvPr>
            <p:ph type="ctrTitle" idx="4"/>
          </p:nvPr>
        </p:nvSpPr>
        <p:spPr>
          <a:xfrm>
            <a:off x="5842351" y="2818626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CERN</a:t>
            </a:r>
            <a:endParaRPr dirty="0"/>
          </a:p>
        </p:txBody>
      </p:sp>
      <p:sp>
        <p:nvSpPr>
          <p:cNvPr id="299" name="Google Shape;299;p43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Exo 2" panose="020B0604020202020204" charset="0"/>
              </a:rPr>
              <a:t>Mercedes-Benz</a:t>
            </a:r>
            <a:r>
              <a:rPr lang="en" sz="1200" dirty="0">
                <a:solidFill>
                  <a:schemeClr val="dk1"/>
                </a:solidFill>
              </a:rPr>
              <a:t> is using quantum computers to design better batteries.</a:t>
            </a:r>
            <a:endParaRPr sz="1200" dirty="0"/>
          </a:p>
        </p:txBody>
      </p:sp>
      <p:sp>
        <p:nvSpPr>
          <p:cNvPr id="300" name="Google Shape;300;p43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Mercedes</a:t>
            </a:r>
          </a:p>
        </p:txBody>
      </p:sp>
      <p:sp>
        <p:nvSpPr>
          <p:cNvPr id="301" name="Google Shape;301;p43"/>
          <p:cNvSpPr txBox="1">
            <a:spLocks noGrp="1"/>
          </p:cNvSpPr>
          <p:nvPr>
            <p:ph type="subTitle" idx="5"/>
          </p:nvPr>
        </p:nvSpPr>
        <p:spPr>
          <a:xfrm>
            <a:off x="6136500" y="3131114"/>
            <a:ext cx="2218200" cy="6145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</a:rPr>
              <a:t>The quest to understand what sews the universe together. </a:t>
            </a:r>
            <a:endParaRPr lang="en-GB" sz="1200"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ExxonMobil</a:t>
            </a:r>
            <a:endParaRPr dirty="0"/>
          </a:p>
        </p:txBody>
      </p:sp>
      <p:sp>
        <p:nvSpPr>
          <p:cNvPr id="303" name="Google Shape;303;p43"/>
          <p:cNvSpPr txBox="1">
            <a:spLocks noGrp="1"/>
          </p:cNvSpPr>
          <p:nvPr>
            <p:ph type="subTitle" idx="3"/>
          </p:nvPr>
        </p:nvSpPr>
        <p:spPr>
          <a:xfrm>
            <a:off x="3462900" y="2224867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ExxonMobil uses quantum computers to ship cleaner fuels.</a:t>
            </a:r>
            <a:endParaRPr dirty="0"/>
          </a:p>
        </p:txBody>
      </p:sp>
      <p:cxnSp>
        <p:nvCxnSpPr>
          <p:cNvPr id="304" name="Google Shape;304;p43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43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43"/>
          <p:cNvSpPr/>
          <p:nvPr/>
        </p:nvSpPr>
        <p:spPr>
          <a:xfrm>
            <a:off x="6923250" y="2092224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A39F26C3-E627-F220-4661-F8F728DB2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959" y="2063989"/>
            <a:ext cx="665682" cy="6656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073A8E-7BD8-1186-5DDB-25BD3E2F20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5" b="89865" l="2326" r="97674">
                        <a14:foregroundMark x1="2326" y1="40216" x2="2997" y2="61563"/>
                        <a14:foregroundMark x1="13773" y1="43720" x2="20078" y2="52776"/>
                        <a14:foregroundMark x1="20078" y1="52776" x2="24341" y2="65714"/>
                        <a14:foregroundMark x1="30103" y1="47170" x2="28786" y2="59245"/>
                        <a14:foregroundMark x1="28786" y1="59245" x2="28786" y2="59245"/>
                        <a14:foregroundMark x1="40672" y1="47170" x2="39173" y2="61078"/>
                        <a14:foregroundMark x1="39173" y1="61078" x2="39121" y2="61078"/>
                        <a14:foregroundMark x1="74548" y1="49488" x2="73773" y2="56927"/>
                        <a14:foregroundMark x1="81008" y1="43019" x2="80775" y2="49488"/>
                        <a14:foregroundMark x1="93230" y1="53423" x2="92661" y2="58760"/>
                        <a14:foregroundMark x1="92455" y1="36765" x2="92455" y2="36765"/>
                        <a14:foregroundMark x1="97674" y1="41402" x2="97674" y2="41402"/>
                        <a14:backgroundMark x1="71783" y1="51590" x2="71783" y2="51590"/>
                        <a14:backgroundMark x1="61550" y1="51375" x2="61550" y2="51375"/>
                        <a14:backgroundMark x1="38992" y1="60647" x2="38992" y2="60647"/>
                        <a14:backgroundMark x1="39121" y1="60755" x2="39121" y2="607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84924" y="2963750"/>
            <a:ext cx="1974152" cy="946267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133938C1-7549-6322-5662-5A769B481B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3070" y="2192610"/>
            <a:ext cx="489892" cy="4836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02CF6A-7D35-2D61-4F62-FD311DB37977}"/>
              </a:ext>
            </a:extLst>
          </p:cNvPr>
          <p:cNvSpPr txBox="1"/>
          <p:nvPr/>
        </p:nvSpPr>
        <p:spPr>
          <a:xfrm>
            <a:off x="7197401" y="4844076"/>
            <a:ext cx="19656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https://www.ibm.com/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412F1C4-4233-6309-9A46-F67388DF8D41}"/>
              </a:ext>
            </a:extLst>
          </p:cNvPr>
          <p:cNvSpPr/>
          <p:nvPr/>
        </p:nvSpPr>
        <p:spPr>
          <a:xfrm>
            <a:off x="371706" y="4387755"/>
            <a:ext cx="568820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331593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786467" y="1779002"/>
            <a:ext cx="6295580" cy="14901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Uses of </a:t>
            </a:r>
            <a:br>
              <a:rPr lang="en-US" sz="3200" dirty="0"/>
            </a:br>
            <a:r>
              <a:rPr lang="en-US" sz="3200" dirty="0"/>
              <a:t>Computer Technology</a:t>
            </a:r>
            <a:endParaRPr sz="3200"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3686963" y="2817500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Shihab Uddin Ahmed, Team Ninja</a:t>
            </a:r>
            <a:endParaRPr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8F271D2-141E-7B69-2493-0CAD649BBDE1}"/>
              </a:ext>
            </a:extLst>
          </p:cNvPr>
          <p:cNvSpPr/>
          <p:nvPr/>
        </p:nvSpPr>
        <p:spPr>
          <a:xfrm>
            <a:off x="371706" y="4387755"/>
            <a:ext cx="581883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878577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5F104532-4FC5-9DAF-3D62-64E71C544352}"/>
              </a:ext>
            </a:extLst>
          </p:cNvPr>
          <p:cNvGrpSpPr/>
          <p:nvPr/>
        </p:nvGrpSpPr>
        <p:grpSpPr>
          <a:xfrm>
            <a:off x="820495" y="791264"/>
            <a:ext cx="2881426" cy="3336687"/>
            <a:chOff x="2300974" y="1242221"/>
            <a:chExt cx="1378448" cy="159624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921C720-3A7E-3CC9-F06D-17206DC63EAB}"/>
                </a:ext>
              </a:extLst>
            </p:cNvPr>
            <p:cNvSpPr txBox="1"/>
            <p:nvPr/>
          </p:nvSpPr>
          <p:spPr>
            <a:xfrm>
              <a:off x="2379084" y="2499816"/>
              <a:ext cx="1069834" cy="338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" sz="2000" b="1" dirty="0">
                  <a:solidFill>
                    <a:srgbClr val="4D756C"/>
                  </a:solidFill>
                  <a:latin typeface="Exo 2" panose="020B0604020202020204" charset="0"/>
                </a:rPr>
                <a:t>Medical and Health</a:t>
              </a:r>
              <a:endParaRPr lang="en-US" sz="2000" b="1" dirty="0">
                <a:solidFill>
                  <a:srgbClr val="4D756C"/>
                </a:solidFill>
                <a:latin typeface="Exo 2" panose="020B060402020202020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64C43B3-ED70-78EF-59CB-881D04795A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00974" y="1242221"/>
              <a:ext cx="1378448" cy="1441679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3C8B52C-BD02-67BE-D320-4772C35484D7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792BDA2-BBCE-76AE-8FF8-744A2FA16C92}"/>
              </a:ext>
            </a:extLst>
          </p:cNvPr>
          <p:cNvSpPr/>
          <p:nvPr/>
        </p:nvSpPr>
        <p:spPr>
          <a:xfrm>
            <a:off x="371706" y="4387755"/>
            <a:ext cx="562288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27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5EC3240-1952-E560-3A1F-1C590220F941}"/>
              </a:ext>
            </a:extLst>
          </p:cNvPr>
          <p:cNvGrpSpPr/>
          <p:nvPr/>
        </p:nvGrpSpPr>
        <p:grpSpPr>
          <a:xfrm>
            <a:off x="4259100" y="910835"/>
            <a:ext cx="4375449" cy="3321830"/>
            <a:chOff x="4310742" y="920930"/>
            <a:chExt cx="3905795" cy="296527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B54E15D-3ED3-14C2-4273-DB7A88D54723}"/>
                </a:ext>
              </a:extLst>
            </p:cNvPr>
            <p:cNvSpPr/>
            <p:nvPr/>
          </p:nvSpPr>
          <p:spPr>
            <a:xfrm>
              <a:off x="4310743" y="920931"/>
              <a:ext cx="1952897" cy="1482635"/>
            </a:xfrm>
            <a:prstGeom prst="rect">
              <a:avLst/>
            </a:prstGeom>
            <a:solidFill>
              <a:srgbClr val="4D756C"/>
            </a:solidFill>
            <a:ln>
              <a:solidFill>
                <a:srgbClr val="4D7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Exo 2" pitchFamily="2" charset="0"/>
                </a:rPr>
                <a:t>Patient </a:t>
              </a:r>
            </a:p>
            <a:p>
              <a:pPr algn="ctr"/>
              <a:r>
                <a:rPr lang="en-US" sz="2000" b="1" dirty="0">
                  <a:latin typeface="Exo 2" pitchFamily="2" charset="0"/>
                </a:rPr>
                <a:t>Monitoring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69CD62-9312-7734-82A2-1E112A14CD06}"/>
                </a:ext>
              </a:extLst>
            </p:cNvPr>
            <p:cNvSpPr/>
            <p:nvPr/>
          </p:nvSpPr>
          <p:spPr>
            <a:xfrm>
              <a:off x="6263640" y="920930"/>
              <a:ext cx="1952897" cy="148263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4D7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4D756C"/>
                  </a:solidFill>
                  <a:latin typeface="Exo 2" pitchFamily="2" charset="0"/>
                </a:rPr>
                <a:t>Medical Equipment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BF7603-A7E7-6816-EFEA-A2621418CC4A}"/>
                </a:ext>
              </a:extLst>
            </p:cNvPr>
            <p:cNvSpPr/>
            <p:nvPr/>
          </p:nvSpPr>
          <p:spPr>
            <a:xfrm>
              <a:off x="4310742" y="2403565"/>
              <a:ext cx="1952897" cy="148263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4D7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>
                  <a:solidFill>
                    <a:srgbClr val="4D756C"/>
                  </a:solidFill>
                  <a:latin typeface="Exo 2" pitchFamily="2" charset="0"/>
                </a:rPr>
                <a:t>Communication</a:t>
              </a:r>
            </a:p>
            <a:p>
              <a:pPr algn="ctr"/>
              <a:r>
                <a:rPr lang="en-US" sz="1800" b="1" dirty="0">
                  <a:solidFill>
                    <a:srgbClr val="4D756C"/>
                  </a:solidFill>
                  <a:latin typeface="Exo 2" pitchFamily="2" charset="0"/>
                </a:rPr>
                <a:t>And </a:t>
              </a:r>
            </a:p>
            <a:p>
              <a:pPr algn="ctr"/>
              <a:r>
                <a:rPr lang="en-US" sz="1800" b="1" dirty="0">
                  <a:solidFill>
                    <a:srgbClr val="4D756C"/>
                  </a:solidFill>
                  <a:latin typeface="Exo 2" pitchFamily="2" charset="0"/>
                </a:rPr>
                <a:t>Telemedicine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019F9A-26BA-FE16-D8FE-998BEEDC18B3}"/>
                </a:ext>
              </a:extLst>
            </p:cNvPr>
            <p:cNvSpPr/>
            <p:nvPr/>
          </p:nvSpPr>
          <p:spPr>
            <a:xfrm>
              <a:off x="6263639" y="2403565"/>
              <a:ext cx="1952897" cy="1482635"/>
            </a:xfrm>
            <a:prstGeom prst="rect">
              <a:avLst/>
            </a:prstGeom>
            <a:solidFill>
              <a:srgbClr val="4D756C"/>
            </a:solidFill>
            <a:ln>
              <a:solidFill>
                <a:srgbClr val="4D7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>
                  <a:latin typeface="Exo 2" pitchFamily="2" charset="0"/>
                </a:rPr>
                <a:t>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21664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013CC31-A476-9ABA-9C9A-18ADD1DCCB9A}"/>
              </a:ext>
            </a:extLst>
          </p:cNvPr>
          <p:cNvGrpSpPr/>
          <p:nvPr/>
        </p:nvGrpSpPr>
        <p:grpSpPr>
          <a:xfrm>
            <a:off x="2098406" y="1407107"/>
            <a:ext cx="2271120" cy="2329285"/>
            <a:chOff x="4733935" y="1292664"/>
            <a:chExt cx="1461289" cy="149871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C2249FA-797D-5163-E8EA-EDE24FE95831}"/>
                </a:ext>
              </a:extLst>
            </p:cNvPr>
            <p:cNvSpPr txBox="1"/>
            <p:nvPr/>
          </p:nvSpPr>
          <p:spPr>
            <a:xfrm>
              <a:off x="4818422" y="2494332"/>
              <a:ext cx="1330549" cy="2970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" sz="2400" b="1" dirty="0">
                  <a:latin typeface="Exo 2" panose="020B0604020202020204" charset="0"/>
                </a:rPr>
                <a:t>Education</a:t>
              </a:r>
              <a:endParaRPr lang="en-US" sz="2400" b="1" dirty="0">
                <a:latin typeface="Exo 2" panose="020B0604020202020204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58E8DD-2923-41B5-D89B-0D016DAD7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33935" y="1292664"/>
              <a:ext cx="1461289" cy="1207152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9A9619-A980-ADF9-47AA-C39C4D4C6F9D}"/>
              </a:ext>
            </a:extLst>
          </p:cNvPr>
          <p:cNvGrpSpPr/>
          <p:nvPr/>
        </p:nvGrpSpPr>
        <p:grpSpPr>
          <a:xfrm>
            <a:off x="4918276" y="1330665"/>
            <a:ext cx="1941795" cy="2405727"/>
            <a:chOff x="4896361" y="2863664"/>
            <a:chExt cx="1081876" cy="134035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969472-2A80-C95E-4D88-58699C7E03FC}"/>
                </a:ext>
              </a:extLst>
            </p:cNvPr>
            <p:cNvSpPr txBox="1"/>
            <p:nvPr/>
          </p:nvSpPr>
          <p:spPr>
            <a:xfrm>
              <a:off x="4896361" y="3946803"/>
              <a:ext cx="1081876" cy="25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" sz="2400" b="1" dirty="0">
                  <a:latin typeface="Exo 2" panose="020B0604020202020204" charset="0"/>
                </a:rPr>
                <a:t>Defence</a:t>
              </a:r>
              <a:endParaRPr lang="en-US" sz="2400" b="1" dirty="0">
                <a:latin typeface="Exo 2" panose="020B0604020202020204" charset="0"/>
              </a:endParaRPr>
            </a:p>
          </p:txBody>
        </p:sp>
        <p:pic>
          <p:nvPicPr>
            <p:cNvPr id="13" name="Picture 12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9886FC05-1ADA-9931-9627-1B06EC1C5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2297" y="2863664"/>
              <a:ext cx="882797" cy="1040195"/>
            </a:xfrm>
            <a:prstGeom prst="rect">
              <a:avLst/>
            </a:prstGeom>
          </p:spPr>
        </p:pic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30FA416-DAEB-12DB-B693-66AC5F292DA8}"/>
              </a:ext>
            </a:extLst>
          </p:cNvPr>
          <p:cNvSpPr/>
          <p:nvPr/>
        </p:nvSpPr>
        <p:spPr>
          <a:xfrm>
            <a:off x="371706" y="4387755"/>
            <a:ext cx="5949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8A5C8-0001-EC6A-95CC-7A4408F60735}"/>
              </a:ext>
            </a:extLst>
          </p:cNvPr>
          <p:cNvSpPr txBox="1"/>
          <p:nvPr/>
        </p:nvSpPr>
        <p:spPr>
          <a:xfrm>
            <a:off x="7197401" y="4837545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</p:spTree>
    <p:extLst>
      <p:ext uri="{BB962C8B-B14F-4D97-AF65-F5344CB8AC3E}">
        <p14:creationId xmlns:p14="http://schemas.microsoft.com/office/powerpoint/2010/main" val="355709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C1890CB-64F0-EC45-CF0D-E80E3B0012BC}"/>
              </a:ext>
            </a:extLst>
          </p:cNvPr>
          <p:cNvGrpSpPr/>
          <p:nvPr/>
        </p:nvGrpSpPr>
        <p:grpSpPr>
          <a:xfrm>
            <a:off x="1858105" y="1424855"/>
            <a:ext cx="3440189" cy="2901826"/>
            <a:chOff x="4978657" y="1646137"/>
            <a:chExt cx="3440189" cy="2901826"/>
          </a:xfrm>
        </p:grpSpPr>
        <p:pic>
          <p:nvPicPr>
            <p:cNvPr id="13" name="Picture 12" descr="A computer with a keyboard&#10;&#10;Description automatically generated with low confidence">
              <a:extLst>
                <a:ext uri="{FF2B5EF4-FFF2-40B4-BE49-F238E27FC236}">
                  <a16:creationId xmlns:a16="http://schemas.microsoft.com/office/drawing/2014/main" id="{E0B690FA-40CF-D7A2-21CC-987A6A543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9647" y="1646137"/>
              <a:ext cx="2465195" cy="206262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A735BA-C141-21F0-6EEA-AFEE543AE462}"/>
                </a:ext>
              </a:extLst>
            </p:cNvPr>
            <p:cNvSpPr txBox="1"/>
            <p:nvPr/>
          </p:nvSpPr>
          <p:spPr>
            <a:xfrm>
              <a:off x="4978657" y="3809299"/>
              <a:ext cx="344018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b="1" i="0" dirty="0">
                  <a:solidFill>
                    <a:srgbClr val="202124"/>
                  </a:solidFill>
                  <a:effectLst/>
                  <a:latin typeface="Exo 2" pitchFamily="2" charset="0"/>
                </a:rPr>
                <a:t>One of the earliest and most well-known devices was </a:t>
              </a:r>
            </a:p>
            <a:p>
              <a:pPr algn="just"/>
              <a:r>
                <a:rPr lang="en-US" b="1" i="0" dirty="0">
                  <a:solidFill>
                    <a:srgbClr val="202124"/>
                  </a:solidFill>
                  <a:effectLst/>
                  <a:latin typeface="Exo 2" pitchFamily="2" charset="0"/>
                </a:rPr>
                <a:t>an abacus</a:t>
              </a:r>
              <a:r>
                <a:rPr lang="en-US" b="0" i="0" dirty="0">
                  <a:solidFill>
                    <a:srgbClr val="202124"/>
                  </a:solidFill>
                  <a:effectLst/>
                  <a:latin typeface="Exo 2" pitchFamily="2" charset="0"/>
                </a:rPr>
                <a:t>.</a:t>
              </a:r>
              <a:endParaRPr lang="en-US" dirty="0">
                <a:latin typeface="Exo 2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9352C19-D3C0-9231-E883-73DE0C8B162B}"/>
              </a:ext>
            </a:extLst>
          </p:cNvPr>
          <p:cNvGrpSpPr/>
          <p:nvPr/>
        </p:nvGrpSpPr>
        <p:grpSpPr>
          <a:xfrm>
            <a:off x="5739664" y="917719"/>
            <a:ext cx="2536767" cy="3470036"/>
            <a:chOff x="289959" y="931854"/>
            <a:chExt cx="2536767" cy="347003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1332DC1-F661-DAC2-918C-7AFF019C4B40}"/>
                </a:ext>
              </a:extLst>
            </p:cNvPr>
            <p:cNvSpPr/>
            <p:nvPr/>
          </p:nvSpPr>
          <p:spPr>
            <a:xfrm>
              <a:off x="289959" y="931854"/>
              <a:ext cx="2536767" cy="3470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E942879-18FE-9895-D9DE-6369EEE8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427" b="90966" l="4800" r="95800">
                          <a14:foregroundMark x1="34400" y1="14019" x2="53200" y2="3427"/>
                          <a14:foregroundMark x1="53200" y1="3427" x2="68000" y2="16199"/>
                          <a14:foregroundMark x1="68000" y1="16199" x2="59600" y2="35358"/>
                          <a14:foregroundMark x1="59600" y1="35358" x2="48800" y2="32243"/>
                          <a14:foregroundMark x1="86200" y1="85514" x2="53200" y2="89252"/>
                          <a14:foregroundMark x1="53200" y1="89252" x2="33800" y2="83022"/>
                          <a14:foregroundMark x1="33800" y1="83022" x2="28800" y2="67134"/>
                          <a14:foregroundMark x1="28800" y1="67134" x2="51600" y2="57165"/>
                          <a14:foregroundMark x1="51600" y1="57165" x2="95800" y2="77414"/>
                          <a14:foregroundMark x1="4800" y1="62305" x2="9200" y2="63863"/>
                          <a14:foregroundMark x1="40400" y1="61371" x2="59200" y2="68847"/>
                          <a14:foregroundMark x1="59200" y1="68847" x2="58400" y2="70872"/>
                          <a14:foregroundMark x1="64800" y1="69938" x2="59600" y2="76480"/>
                          <a14:foregroundMark x1="54600" y1="71963" x2="54600" y2="71963"/>
                          <a14:foregroundMark x1="64800" y1="88006" x2="66800" y2="90966"/>
                          <a14:foregroundMark x1="74000" y1="89097" x2="75800" y2="89097"/>
                          <a14:foregroundMark x1="82400" y1="87072" x2="84200" y2="88474"/>
                          <a14:foregroundMark x1="87400" y1="85047" x2="87400" y2="8504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1043" y="1087610"/>
              <a:ext cx="2111104" cy="271065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8C9AE3-A00C-93E2-3FD9-463B37DA51CB}"/>
                </a:ext>
              </a:extLst>
            </p:cNvPr>
            <p:cNvSpPr txBox="1"/>
            <p:nvPr/>
          </p:nvSpPr>
          <p:spPr>
            <a:xfrm>
              <a:off x="734651" y="3854077"/>
              <a:ext cx="16466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Charles Babbage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C1445DB-EB3A-0B58-0EC2-81D87A7BD2BA}"/>
              </a:ext>
            </a:extLst>
          </p:cNvPr>
          <p:cNvSpPr txBox="1"/>
          <p:nvPr/>
        </p:nvSpPr>
        <p:spPr>
          <a:xfrm>
            <a:off x="2594536" y="293799"/>
            <a:ext cx="3954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sz="2400" b="1" dirty="0">
                <a:latin typeface="Exo 2" pitchFamily="2" charset="0"/>
              </a:rPr>
              <a:t>Early History of Computer</a:t>
            </a:r>
            <a:endParaRPr lang="en-US" sz="2400" b="1" dirty="0">
              <a:latin typeface="Exo 2" pitchFamily="2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5777E5F-3CCB-B403-4D00-C370C7B74710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FFD0FF-089F-4E42-B32C-7C0BC022D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4611" y="3886235"/>
            <a:ext cx="4414778" cy="946200"/>
          </a:xfrm>
        </p:spPr>
        <p:txBody>
          <a:bodyPr/>
          <a:lstStyle/>
          <a:p>
            <a:r>
              <a:rPr lang="en-US" sz="2400" dirty="0">
                <a:solidFill>
                  <a:srgbClr val="434343"/>
                </a:solidFill>
              </a:rPr>
              <a:t>Computer in our daily life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6485079-7089-22B3-19D3-4B9EA31AA005}"/>
              </a:ext>
            </a:extLst>
          </p:cNvPr>
          <p:cNvGrpSpPr/>
          <p:nvPr/>
        </p:nvGrpSpPr>
        <p:grpSpPr>
          <a:xfrm>
            <a:off x="1326613" y="907864"/>
            <a:ext cx="6490774" cy="3086100"/>
            <a:chOff x="1130684" y="907864"/>
            <a:chExt cx="6490774" cy="3086100"/>
          </a:xfrm>
        </p:grpSpPr>
        <p:pic>
          <p:nvPicPr>
            <p:cNvPr id="7" name="Picture 6" descr="A stack of books&#10;&#10;Description automatically generated with medium confidence">
              <a:extLst>
                <a:ext uri="{FF2B5EF4-FFF2-40B4-BE49-F238E27FC236}">
                  <a16:creationId xmlns:a16="http://schemas.microsoft.com/office/drawing/2014/main" id="{504A0C35-7640-E8AC-F834-098F06ADD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0684" y="1625551"/>
              <a:ext cx="3568998" cy="1892398"/>
            </a:xfrm>
            <a:prstGeom prst="rect">
              <a:avLst/>
            </a:prstGeom>
          </p:spPr>
        </p:pic>
        <p:pic>
          <p:nvPicPr>
            <p:cNvPr id="9" name="Picture 8" descr="A picture containing vector graphics&#10;&#10;Description automatically generated">
              <a:extLst>
                <a:ext uri="{FF2B5EF4-FFF2-40B4-BE49-F238E27FC236}">
                  <a16:creationId xmlns:a16="http://schemas.microsoft.com/office/drawing/2014/main" id="{0EC11CA7-FB1A-3BE1-D932-D3947B2CE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35358" y="907864"/>
              <a:ext cx="3086100" cy="30861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24780B-49C8-D919-3590-D52EE551BAEB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9FE9B0-8156-36EA-9CDB-10CDDA06C07F}"/>
              </a:ext>
            </a:extLst>
          </p:cNvPr>
          <p:cNvSpPr/>
          <p:nvPr/>
        </p:nvSpPr>
        <p:spPr>
          <a:xfrm>
            <a:off x="371706" y="4387755"/>
            <a:ext cx="581883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482891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PlaceHolder 1"/>
          <p:cNvSpPr>
            <a:spLocks noGrp="1"/>
          </p:cNvSpPr>
          <p:nvPr>
            <p:ph type="title"/>
          </p:nvPr>
        </p:nvSpPr>
        <p:spPr>
          <a:xfrm>
            <a:off x="1136160" y="1393560"/>
            <a:ext cx="6886440" cy="1782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200" b="1" strike="noStrike" spc="-1" dirty="0">
                <a:solidFill>
                  <a:srgbClr val="434343"/>
                </a:solidFill>
                <a:latin typeface="Exo 2"/>
                <a:ea typeface="Exo 2"/>
              </a:rPr>
              <a:t>Internet of Things</a:t>
            </a:r>
            <a:endParaRPr lang="en-US" sz="4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Google Shape;152;p33">
            <a:extLst>
              <a:ext uri="{FF2B5EF4-FFF2-40B4-BE49-F238E27FC236}">
                <a16:creationId xmlns:a16="http://schemas.microsoft.com/office/drawing/2014/main" id="{EBDD04F4-A9CF-5F80-8568-F11816B0F38D}"/>
              </a:ext>
            </a:extLst>
          </p:cNvPr>
          <p:cNvSpPr txBox="1">
            <a:spLocks/>
          </p:cNvSpPr>
          <p:nvPr/>
        </p:nvSpPr>
        <p:spPr>
          <a:xfrm>
            <a:off x="3745742" y="2677709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 rtl="0">
              <a:buClrTx/>
              <a:buFontTx/>
            </a:pPr>
            <a:r>
              <a:rPr lang="en-US" dirty="0" err="1">
                <a:solidFill>
                  <a:sysClr val="windowText" lastClr="0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Foisal</a:t>
            </a:r>
            <a:r>
              <a:rPr lang="en-US" dirty="0">
                <a:solidFill>
                  <a:sysClr val="windowText" lastClr="0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Arefin</a:t>
            </a:r>
            <a:r>
              <a:rPr lang="en-US" dirty="0">
                <a:solidFill>
                  <a:sysClr val="windowText" lastClr="0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Team Ninja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C77F94F-E813-56D4-17CE-E85144C25EEE}"/>
              </a:ext>
            </a:extLst>
          </p:cNvPr>
          <p:cNvSpPr/>
          <p:nvPr/>
        </p:nvSpPr>
        <p:spPr>
          <a:xfrm>
            <a:off x="371706" y="4387755"/>
            <a:ext cx="5949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2415674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5E5E079-F416-E7E3-E1B8-BC8878CD6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45" y="920038"/>
            <a:ext cx="7136509" cy="3303423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6EA4FBD-A82F-8639-BF72-D2334FDC237F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31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9C4FC4-48C7-4889-EF33-4EE89273BF59}"/>
              </a:ext>
            </a:extLst>
          </p:cNvPr>
          <p:cNvSpPr txBox="1"/>
          <p:nvPr/>
        </p:nvSpPr>
        <p:spPr>
          <a:xfrm>
            <a:off x="7197401" y="4844076"/>
            <a:ext cx="18614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https://psiborg.com/</a:t>
            </a:r>
          </a:p>
        </p:txBody>
      </p:sp>
    </p:spTree>
    <p:extLst>
      <p:ext uri="{BB962C8B-B14F-4D97-AF65-F5344CB8AC3E}">
        <p14:creationId xmlns:p14="http://schemas.microsoft.com/office/powerpoint/2010/main" val="22928952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658B384-D4D3-52A4-33ED-363C841E52A3}"/>
              </a:ext>
            </a:extLst>
          </p:cNvPr>
          <p:cNvGrpSpPr/>
          <p:nvPr/>
        </p:nvGrpSpPr>
        <p:grpSpPr>
          <a:xfrm>
            <a:off x="746355" y="899369"/>
            <a:ext cx="7937166" cy="2571750"/>
            <a:chOff x="880548" y="1434675"/>
            <a:chExt cx="7937166" cy="2571750"/>
          </a:xfrm>
        </p:grpSpPr>
        <p:pic>
          <p:nvPicPr>
            <p:cNvPr id="3" name="Picture 2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CF1AFD74-A436-59B3-A3F4-B2F2FA426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2855" y="1920061"/>
              <a:ext cx="2684859" cy="2013644"/>
            </a:xfrm>
            <a:prstGeom prst="rect">
              <a:avLst/>
            </a:prstGeom>
          </p:spPr>
        </p:pic>
        <p:pic>
          <p:nvPicPr>
            <p:cNvPr id="5" name="Picture 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7B1E162F-9591-098F-CEBC-9935B58E5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88911" y="1434675"/>
              <a:ext cx="2543402" cy="2543402"/>
            </a:xfrm>
            <a:prstGeom prst="rect">
              <a:avLst/>
            </a:prstGeom>
          </p:spPr>
        </p:pic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3C6449F2-26C0-08E9-B671-289CA1F76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0548" y="1434675"/>
              <a:ext cx="2571750" cy="2571750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CE966B-8E6B-5603-71F8-22D62DED40E6}"/>
              </a:ext>
            </a:extLst>
          </p:cNvPr>
          <p:cNvGrpSpPr/>
          <p:nvPr/>
        </p:nvGrpSpPr>
        <p:grpSpPr>
          <a:xfrm>
            <a:off x="1220057" y="3566256"/>
            <a:ext cx="6930156" cy="400110"/>
            <a:chOff x="1379386" y="3985163"/>
            <a:chExt cx="6930156" cy="40011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463D080-ACE1-2B47-AF03-26CF762B089C}"/>
                </a:ext>
              </a:extLst>
            </p:cNvPr>
            <p:cNvSpPr txBox="1"/>
            <p:nvPr/>
          </p:nvSpPr>
          <p:spPr>
            <a:xfrm>
              <a:off x="1379386" y="3985163"/>
              <a:ext cx="11657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Exo 2" pitchFamily="2" charset="0"/>
                </a:rPr>
                <a:t>Sensors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23905B5-D1DA-A4DE-043C-D9EBC4775819}"/>
                </a:ext>
              </a:extLst>
            </p:cNvPr>
            <p:cNvSpPr txBox="1"/>
            <p:nvPr/>
          </p:nvSpPr>
          <p:spPr>
            <a:xfrm>
              <a:off x="3829584" y="3985163"/>
              <a:ext cx="17123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Exo 2" pitchFamily="2" charset="0"/>
                </a:rPr>
                <a:t>Connectivity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B4E82C-551D-CA1B-76C9-8366CF23F8E4}"/>
                </a:ext>
              </a:extLst>
            </p:cNvPr>
            <p:cNvSpPr txBox="1"/>
            <p:nvPr/>
          </p:nvSpPr>
          <p:spPr>
            <a:xfrm>
              <a:off x="6157991" y="3985163"/>
              <a:ext cx="21515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Exo 2" pitchFamily="2" charset="0"/>
                </a:rPr>
                <a:t>Data Processing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5F8B76C-6323-42E9-7430-09A4176114B1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66B5512-C993-2E25-D493-A5AC26EFF80B}"/>
              </a:ext>
            </a:extLst>
          </p:cNvPr>
          <p:cNvSpPr/>
          <p:nvPr/>
        </p:nvSpPr>
        <p:spPr>
          <a:xfrm>
            <a:off x="371706" y="4387755"/>
            <a:ext cx="568820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3793218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8597055-B37D-F23F-8C81-130D228C2EB0}"/>
              </a:ext>
            </a:extLst>
          </p:cNvPr>
          <p:cNvGrpSpPr/>
          <p:nvPr/>
        </p:nvGrpSpPr>
        <p:grpSpPr>
          <a:xfrm>
            <a:off x="682132" y="914399"/>
            <a:ext cx="7779736" cy="3562894"/>
            <a:chOff x="771134" y="790302"/>
            <a:chExt cx="7779736" cy="3562894"/>
          </a:xfrm>
        </p:grpSpPr>
        <p:pic>
          <p:nvPicPr>
            <p:cNvPr id="5" name="Picture 4" descr="A picture containing scaffolding, building, warehouse&#10;&#10;Description automatically generated">
              <a:extLst>
                <a:ext uri="{FF2B5EF4-FFF2-40B4-BE49-F238E27FC236}">
                  <a16:creationId xmlns:a16="http://schemas.microsoft.com/office/drawing/2014/main" id="{484BB8A5-92A2-A0B1-E3C5-FC2B67053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1134" y="790302"/>
              <a:ext cx="4647253" cy="3562894"/>
            </a:xfrm>
            <a:prstGeom prst="rect">
              <a:avLst/>
            </a:prstGeom>
          </p:spPr>
        </p:pic>
        <p:pic>
          <p:nvPicPr>
            <p:cNvPr id="7" name="Picture 6" descr="Diagram&#10;&#10;Description automatically generated">
              <a:extLst>
                <a:ext uri="{FF2B5EF4-FFF2-40B4-BE49-F238E27FC236}">
                  <a16:creationId xmlns:a16="http://schemas.microsoft.com/office/drawing/2014/main" id="{37606F60-0A8B-AAB7-8922-F77159092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1443513"/>
              <a:ext cx="3978870" cy="2256473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19D3B7-B9F8-D1DF-ED0E-BFDC66B39FA9}"/>
              </a:ext>
            </a:extLst>
          </p:cNvPr>
          <p:cNvSpPr txBox="1"/>
          <p:nvPr/>
        </p:nvSpPr>
        <p:spPr>
          <a:xfrm>
            <a:off x="2475412" y="313509"/>
            <a:ext cx="419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Exo 2" pitchFamily="2" charset="0"/>
              </a:rPr>
              <a:t>Cold Storage Management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621EBD-E64B-AAF7-AD25-1F5E3ECCE2D0}"/>
              </a:ext>
            </a:extLst>
          </p:cNvPr>
          <p:cNvSpPr/>
          <p:nvPr/>
        </p:nvSpPr>
        <p:spPr>
          <a:xfrm>
            <a:off x="371706" y="4387755"/>
            <a:ext cx="568820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33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363BDE-7F91-D05B-3FF4-F19364252891}"/>
              </a:ext>
            </a:extLst>
          </p:cNvPr>
          <p:cNvSpPr txBox="1"/>
          <p:nvPr/>
        </p:nvSpPr>
        <p:spPr>
          <a:xfrm>
            <a:off x="6869883" y="4844076"/>
            <a:ext cx="15439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https://google.com/images</a:t>
            </a:r>
          </a:p>
        </p:txBody>
      </p:sp>
    </p:spTree>
    <p:extLst>
      <p:ext uri="{BB962C8B-B14F-4D97-AF65-F5344CB8AC3E}">
        <p14:creationId xmlns:p14="http://schemas.microsoft.com/office/powerpoint/2010/main" val="2156231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52AF2B-63C5-E4F7-74D2-32998F18F21D}"/>
              </a:ext>
            </a:extLst>
          </p:cNvPr>
          <p:cNvGrpSpPr/>
          <p:nvPr/>
        </p:nvGrpSpPr>
        <p:grpSpPr>
          <a:xfrm>
            <a:off x="2824812" y="671944"/>
            <a:ext cx="3200400" cy="3362313"/>
            <a:chOff x="3337430" y="1052944"/>
            <a:chExt cx="3200400" cy="336231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298013-AC35-6423-A77C-58A5EDB36C0E}"/>
                </a:ext>
              </a:extLst>
            </p:cNvPr>
            <p:cNvSpPr txBox="1"/>
            <p:nvPr/>
          </p:nvSpPr>
          <p:spPr>
            <a:xfrm>
              <a:off x="3337430" y="3922814"/>
              <a:ext cx="3200400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-US" sz="2600" b="1" spc="-1" dirty="0">
                  <a:solidFill>
                    <a:srgbClr val="000000"/>
                  </a:solidFill>
                  <a:latin typeface="Exo 2" pitchFamily="2" charset="0"/>
                </a:rPr>
                <a:t>Question &amp; Answer</a:t>
              </a:r>
              <a:endParaRPr lang="en-US" sz="2600" b="1" strike="noStrike" spc="-1" dirty="0">
                <a:solidFill>
                  <a:srgbClr val="000000"/>
                </a:solidFill>
                <a:latin typeface="Exo 2" pitchFamily="2" charset="0"/>
              </a:endParaRPr>
            </a:p>
          </p:txBody>
        </p:sp>
        <p:pic>
          <p:nvPicPr>
            <p:cNvPr id="6" name="Picture 5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95BE20CD-EFA2-CF56-E34C-262151534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3643" y="1052944"/>
              <a:ext cx="2847975" cy="2847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8662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FFD0FF-089F-4E42-B32C-7C0BC022D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4611" y="4024834"/>
            <a:ext cx="4414778" cy="946200"/>
          </a:xfrm>
        </p:spPr>
        <p:txBody>
          <a:bodyPr/>
          <a:lstStyle/>
          <a:p>
            <a:r>
              <a:rPr lang="en-US" dirty="0"/>
              <a:t>Revolution of computer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196875B-990E-D190-F50A-476779618D34}"/>
              </a:ext>
            </a:extLst>
          </p:cNvPr>
          <p:cNvGrpSpPr/>
          <p:nvPr/>
        </p:nvGrpSpPr>
        <p:grpSpPr>
          <a:xfrm>
            <a:off x="1667156" y="1649729"/>
            <a:ext cx="5809689" cy="1844040"/>
            <a:chOff x="1451737" y="1649729"/>
            <a:chExt cx="5809689" cy="1844040"/>
          </a:xfrm>
        </p:grpSpPr>
        <p:pic>
          <p:nvPicPr>
            <p:cNvPr id="5" name="Picture 4" descr="A computer on a desk&#10;&#10;Description automatically generated with low confidence">
              <a:extLst>
                <a:ext uri="{FF2B5EF4-FFF2-40B4-BE49-F238E27FC236}">
                  <a16:creationId xmlns:a16="http://schemas.microsoft.com/office/drawing/2014/main" id="{C476E0B0-0038-98B7-C5EB-9BCF7FF5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1737" y="1649729"/>
              <a:ext cx="2762017" cy="1844040"/>
            </a:xfrm>
            <a:prstGeom prst="rect">
              <a:avLst/>
            </a:prstGeom>
          </p:spPr>
        </p:pic>
        <p:pic>
          <p:nvPicPr>
            <p:cNvPr id="8" name="Picture 7" descr="A computer with a blank screen&#10;&#10;Description automatically generated with medium confidence">
              <a:extLst>
                <a:ext uri="{FF2B5EF4-FFF2-40B4-BE49-F238E27FC236}">
                  <a16:creationId xmlns:a16="http://schemas.microsoft.com/office/drawing/2014/main" id="{29B0A8F8-E5C3-7DDB-4A13-3DF9AAB85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3726" y="1795002"/>
              <a:ext cx="2057700" cy="155349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150314-1683-A8D3-8AE5-355C1E6EF654}"/>
              </a:ext>
            </a:extLst>
          </p:cNvPr>
          <p:cNvSpPr txBox="1"/>
          <p:nvPr/>
        </p:nvSpPr>
        <p:spPr>
          <a:xfrm>
            <a:off x="7197401" y="48440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https://icons8.com/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E7528E3-6423-57B2-F90D-77BC669BD473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112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136469" y="1478604"/>
            <a:ext cx="6886312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/>
              <a:t>DIFFERENT TYPES OF COMPUTER AND HARDWARE</a:t>
            </a:r>
            <a:endParaRPr sz="36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0A85FC-133A-B1A0-53A1-C71B6735C618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528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electronics, computer, computer&#10;&#10;Description automatically generated">
            <a:extLst>
              <a:ext uri="{FF2B5EF4-FFF2-40B4-BE49-F238E27FC236}">
                <a16:creationId xmlns:a16="http://schemas.microsoft.com/office/drawing/2014/main" id="{51EAB1A3-AAB5-9643-097C-408FEA7BB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051" y="1387897"/>
            <a:ext cx="2427371" cy="2427371"/>
          </a:xfrm>
          <a:prstGeom prst="rect">
            <a:avLst/>
          </a:prstGeom>
        </p:spPr>
      </p:pic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1894780" y="88131"/>
            <a:ext cx="5354441" cy="9245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COMPUTER</a:t>
            </a:r>
            <a:endParaRPr dirty="0"/>
          </a:p>
        </p:txBody>
      </p:sp>
      <p:sp>
        <p:nvSpPr>
          <p:cNvPr id="167" name="Google Shape;167;p35"/>
          <p:cNvSpPr txBox="1">
            <a:spLocks noGrp="1"/>
          </p:cNvSpPr>
          <p:nvPr>
            <p:ph type="ctrTitle" idx="2"/>
          </p:nvPr>
        </p:nvSpPr>
        <p:spPr>
          <a:xfrm>
            <a:off x="286975" y="2550362"/>
            <a:ext cx="1974301" cy="3454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SUPER </a:t>
            </a:r>
            <a:r>
              <a:rPr lang="en" dirty="0">
                <a:latin typeface="Exo 2" panose="020B0604020202020204" charset="0"/>
              </a:rPr>
              <a:t>COMPUTER</a:t>
            </a:r>
            <a:endParaRPr dirty="0">
              <a:latin typeface="Exo 2" panose="020B0604020202020204" charset="0"/>
            </a:endParaRPr>
          </a:p>
        </p:txBody>
      </p:sp>
      <p:sp>
        <p:nvSpPr>
          <p:cNvPr id="174" name="Google Shape;174;p35"/>
          <p:cNvSpPr txBox="1">
            <a:spLocks noGrp="1"/>
          </p:cNvSpPr>
          <p:nvPr>
            <p:ph type="ctrTitle" idx="9"/>
          </p:nvPr>
        </p:nvSpPr>
        <p:spPr>
          <a:xfrm>
            <a:off x="295792" y="4119636"/>
            <a:ext cx="1983118" cy="5222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br>
              <a:rPr lang="en-US" b="0" i="0" dirty="0">
                <a:solidFill>
                  <a:srgbClr val="273239"/>
                </a:solidFill>
                <a:effectLst/>
                <a:latin typeface="Exo 2" panose="020B0604020202020204" charset="0"/>
              </a:rPr>
            </a:br>
            <a:r>
              <a:rPr lang="en-US" i="0" dirty="0">
                <a:solidFill>
                  <a:srgbClr val="273239"/>
                </a:solidFill>
                <a:effectLst/>
                <a:latin typeface="Exo 2" panose="020B0604020202020204" charset="0"/>
              </a:rPr>
              <a:t>MAINFRAME</a:t>
            </a:r>
            <a:r>
              <a:rPr lang="en-US" b="0" i="0" dirty="0">
                <a:solidFill>
                  <a:srgbClr val="273239"/>
                </a:solidFill>
                <a:effectLst/>
                <a:latin typeface="Exo 2" panose="020B0604020202020204" charset="0"/>
              </a:rPr>
              <a:t> </a:t>
            </a:r>
            <a:br>
              <a:rPr lang="en-US" b="0" i="0" dirty="0">
                <a:solidFill>
                  <a:srgbClr val="273239"/>
                </a:solidFill>
                <a:effectLst/>
                <a:latin typeface="Exo 2" panose="020B0604020202020204" charset="0"/>
              </a:rPr>
            </a:br>
            <a:r>
              <a:rPr lang="en-US" i="0" dirty="0">
                <a:solidFill>
                  <a:srgbClr val="273239"/>
                </a:solidFill>
                <a:effectLst/>
                <a:latin typeface="Exo 2" panose="020B0604020202020204" charset="0"/>
              </a:rPr>
              <a:t>COMPUTER</a:t>
            </a:r>
            <a:r>
              <a:rPr lang="en-US" b="0" i="0" dirty="0">
                <a:solidFill>
                  <a:srgbClr val="273239"/>
                </a:solidFill>
                <a:effectLst/>
                <a:latin typeface="Exo 2" panose="020B0604020202020204" charset="0"/>
              </a:rPr>
              <a:t> </a:t>
            </a:r>
            <a:endParaRPr dirty="0">
              <a:latin typeface="Exo 2" panose="020B0604020202020204" charset="0"/>
            </a:endParaRPr>
          </a:p>
        </p:txBody>
      </p:sp>
      <p:sp>
        <p:nvSpPr>
          <p:cNvPr id="180" name="Google Shape;180;p35"/>
          <p:cNvSpPr txBox="1">
            <a:spLocks noGrp="1"/>
          </p:cNvSpPr>
          <p:nvPr>
            <p:ph type="ctrTitle" idx="18"/>
          </p:nvPr>
        </p:nvSpPr>
        <p:spPr>
          <a:xfrm>
            <a:off x="6977412" y="3815268"/>
            <a:ext cx="1974300" cy="6087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 COMPUTER</a:t>
            </a:r>
            <a:endParaRPr dirty="0"/>
          </a:p>
        </p:txBody>
      </p:sp>
      <p:sp>
        <p:nvSpPr>
          <p:cNvPr id="23" name="Google Shape;177;p35">
            <a:extLst>
              <a:ext uri="{FF2B5EF4-FFF2-40B4-BE49-F238E27FC236}">
                <a16:creationId xmlns:a16="http://schemas.microsoft.com/office/drawing/2014/main" id="{97B814A1-B738-43C2-919D-8DD270A9360E}"/>
              </a:ext>
            </a:extLst>
          </p:cNvPr>
          <p:cNvSpPr txBox="1">
            <a:spLocks/>
          </p:cNvSpPr>
          <p:nvPr/>
        </p:nvSpPr>
        <p:spPr>
          <a:xfrm>
            <a:off x="3667548" y="714209"/>
            <a:ext cx="1674300" cy="39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/>
            <a:r>
              <a:rPr lang="en-US" dirty="0">
                <a:latin typeface="Exo 2" pitchFamily="2" charset="0"/>
              </a:rPr>
              <a:t>Based on Size</a:t>
            </a:r>
          </a:p>
        </p:txBody>
      </p:sp>
      <p:pic>
        <p:nvPicPr>
          <p:cNvPr id="4" name="Picture 3" descr="A picture containing text, computer, indoor, electronics&#10;&#10;Description automatically generated">
            <a:extLst>
              <a:ext uri="{FF2B5EF4-FFF2-40B4-BE49-F238E27FC236}">
                <a16:creationId xmlns:a16="http://schemas.microsoft.com/office/drawing/2014/main" id="{8745EBD9-0339-C145-738F-77501B031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974" y="2895771"/>
            <a:ext cx="1974300" cy="1121766"/>
          </a:xfrm>
          <a:prstGeom prst="rect">
            <a:avLst/>
          </a:prstGeom>
        </p:spPr>
      </p:pic>
      <p:pic>
        <p:nvPicPr>
          <p:cNvPr id="6" name="Picture 5" descr="A picture containing blue&#10;&#10;Description automatically generated">
            <a:extLst>
              <a:ext uri="{FF2B5EF4-FFF2-40B4-BE49-F238E27FC236}">
                <a16:creationId xmlns:a16="http://schemas.microsoft.com/office/drawing/2014/main" id="{0AF28F30-969A-80EF-D85E-137778BD64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976" y="1439819"/>
            <a:ext cx="1974301" cy="1110544"/>
          </a:xfrm>
          <a:prstGeom prst="rect">
            <a:avLst/>
          </a:prstGeom>
          <a:ln w="127000">
            <a:noFill/>
          </a:ln>
        </p:spPr>
      </p:pic>
      <p:sp>
        <p:nvSpPr>
          <p:cNvPr id="182" name="Google Shape;182;p35"/>
          <p:cNvSpPr txBox="1">
            <a:spLocks noGrp="1"/>
          </p:cNvSpPr>
          <p:nvPr>
            <p:ph type="ctrTitle" idx="20"/>
          </p:nvPr>
        </p:nvSpPr>
        <p:spPr>
          <a:xfrm>
            <a:off x="3306664" y="3666250"/>
            <a:ext cx="1974300" cy="2894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 COMPUTER</a:t>
            </a:r>
            <a:endParaRPr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AFB56D-C5AA-56B0-CDF4-94F4B6B1EEC1}"/>
              </a:ext>
            </a:extLst>
          </p:cNvPr>
          <p:cNvSpPr txBox="1"/>
          <p:nvPr/>
        </p:nvSpPr>
        <p:spPr>
          <a:xfrm>
            <a:off x="6017896" y="4833364"/>
            <a:ext cx="29338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https://www.google.com/imghp?hl=en</a:t>
            </a:r>
          </a:p>
        </p:txBody>
      </p:sp>
      <p:pic>
        <p:nvPicPr>
          <p:cNvPr id="5" name="Picture 4" descr="A picture containing text, electronics, computer, projector&#10;&#10;Description automatically generated">
            <a:extLst>
              <a:ext uri="{FF2B5EF4-FFF2-40B4-BE49-F238E27FC236}">
                <a16:creationId xmlns:a16="http://schemas.microsoft.com/office/drawing/2014/main" id="{260F76CA-38BB-6DB7-5862-E013284F55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73" b="96255" l="2349" r="99858">
                        <a14:foregroundMark x1="25196" y1="11760" x2="33238" y2="3970"/>
                        <a14:foregroundMark x1="33238" y1="3970" x2="41993" y2="2697"/>
                        <a14:foregroundMark x1="41993" y1="2697" x2="79288" y2="6292"/>
                        <a14:foregroundMark x1="79288" y1="6292" x2="82064" y2="10412"/>
                        <a14:foregroundMark x1="31530" y1="2397" x2="45694" y2="3371"/>
                        <a14:foregroundMark x1="45694" y1="3371" x2="57651" y2="2097"/>
                        <a14:foregroundMark x1="57651" y1="2097" x2="67758" y2="2397"/>
                        <a14:foregroundMark x1="67758" y1="2397" x2="75231" y2="1873"/>
                        <a14:foregroundMark x1="7900" y1="40899" x2="9680" y2="38127"/>
                        <a14:foregroundMark x1="42206" y1="75281" x2="95658" y2="83521"/>
                        <a14:foregroundMark x1="95658" y1="83521" x2="42491" y2="85768"/>
                        <a14:foregroundMark x1="42491" y1="85768" x2="31103" y2="82097"/>
                        <a14:foregroundMark x1="31103" y1="82097" x2="28963" y2="82097"/>
                        <a14:foregroundMark x1="91744" y1="90112" x2="92171" y2="78876"/>
                        <a14:foregroundMark x1="92171" y1="78876" x2="8399" y2="72285"/>
                        <a14:foregroundMark x1="8399" y1="72285" x2="17153" y2="69663"/>
                        <a14:foregroundMark x1="17153" y1="69663" x2="30819" y2="71536"/>
                        <a14:foregroundMark x1="30819" y1="71536" x2="70391" y2="70262"/>
                        <a14:foregroundMark x1="70391" y1="70262" x2="95587" y2="77528"/>
                        <a14:foregroundMark x1="2349" y1="72584" x2="4626" y2="70861"/>
                        <a14:foregroundMark x1="88968" y1="89588" x2="96584" y2="94981"/>
                        <a14:foregroundMark x1="96584" y1="94981" x2="99715" y2="81498"/>
                        <a14:foregroundMark x1="99715" y1="81498" x2="93808" y2="77678"/>
                        <a14:foregroundMark x1="87189" y1="94532" x2="99858" y2="96255"/>
                        <a14:backgroundMark x1="18363" y1="81573" x2="23416" y2="83146"/>
                        <a14:backgroundMark x1="19075" y1="81573" x2="28470" y2="82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85950" y="1718547"/>
            <a:ext cx="2756846" cy="2619494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D630C541-2606-A622-B01F-CD3287123F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7363" y="1463523"/>
            <a:ext cx="2276117" cy="2276117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9D03D34-CF5E-0C76-0076-ADF091C5E79F}"/>
              </a:ext>
            </a:extLst>
          </p:cNvPr>
          <p:cNvSpPr/>
          <p:nvPr/>
        </p:nvSpPr>
        <p:spPr>
          <a:xfrm>
            <a:off x="371706" y="325240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6661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C98A1C2-0AD9-49F9-ABAE-44B30B80896B}"/>
              </a:ext>
            </a:extLst>
          </p:cNvPr>
          <p:cNvSpPr/>
          <p:nvPr/>
        </p:nvSpPr>
        <p:spPr>
          <a:xfrm>
            <a:off x="5865872" y="1295220"/>
            <a:ext cx="3278127" cy="34270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Google Shape;297;p43"/>
          <p:cNvSpPr txBox="1">
            <a:spLocks noGrp="1"/>
          </p:cNvSpPr>
          <p:nvPr>
            <p:ph type="ctrTitle" idx="6"/>
          </p:nvPr>
        </p:nvSpPr>
        <p:spPr>
          <a:xfrm>
            <a:off x="1964850" y="23518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COMPUTER</a:t>
            </a:r>
            <a:endParaRPr dirty="0"/>
          </a:p>
        </p:txBody>
      </p:sp>
      <p:sp>
        <p:nvSpPr>
          <p:cNvPr id="298" name="Google Shape;298;p43"/>
          <p:cNvSpPr txBox="1">
            <a:spLocks noGrp="1"/>
          </p:cNvSpPr>
          <p:nvPr>
            <p:ph type="ctrTitle" idx="4"/>
          </p:nvPr>
        </p:nvSpPr>
        <p:spPr>
          <a:xfrm>
            <a:off x="6895580" y="1530106"/>
            <a:ext cx="1218709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HYBRID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4" name="Google Shape;303;p43">
            <a:extLst>
              <a:ext uri="{FF2B5EF4-FFF2-40B4-BE49-F238E27FC236}">
                <a16:creationId xmlns:a16="http://schemas.microsoft.com/office/drawing/2014/main" id="{A92E5CDE-E5EB-4577-9F50-82E0D21CC7AB}"/>
              </a:ext>
            </a:extLst>
          </p:cNvPr>
          <p:cNvSpPr txBox="1">
            <a:spLocks/>
          </p:cNvSpPr>
          <p:nvPr/>
        </p:nvSpPr>
        <p:spPr>
          <a:xfrm>
            <a:off x="3462900" y="685947"/>
            <a:ext cx="2218200" cy="3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>
              <a:buClr>
                <a:schemeClr val="dk1"/>
              </a:buClr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Based on Mechanism</a:t>
            </a:r>
            <a:endParaRPr lang="en-US" dirty="0"/>
          </a:p>
        </p:txBody>
      </p:sp>
      <p:pic>
        <p:nvPicPr>
          <p:cNvPr id="6" name="Picture 5" descr="A picture containing text, indoor, floor&#10;&#10;Description automatically generated">
            <a:extLst>
              <a:ext uri="{FF2B5EF4-FFF2-40B4-BE49-F238E27FC236}">
                <a16:creationId xmlns:a16="http://schemas.microsoft.com/office/drawing/2014/main" id="{954F69DE-F1CE-26CB-D520-628A5D896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29" y="1586706"/>
            <a:ext cx="2044337" cy="2871764"/>
          </a:xfrm>
          <a:prstGeom prst="rect">
            <a:avLst/>
          </a:prstGeom>
        </p:spPr>
      </p:pic>
      <p:pic>
        <p:nvPicPr>
          <p:cNvPr id="12" name="Picture 11" descr="A picture containing text, wall, indoor, computer&#10;&#10;Description automatically generated">
            <a:extLst>
              <a:ext uri="{FF2B5EF4-FFF2-40B4-BE49-F238E27FC236}">
                <a16:creationId xmlns:a16="http://schemas.microsoft.com/office/drawing/2014/main" id="{1CBF19F8-168F-BCC3-8BB2-F267E43C5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2763" y="2006862"/>
            <a:ext cx="2949756" cy="19665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85FA69-F722-484E-3536-F2118AB3F948}"/>
              </a:ext>
            </a:extLst>
          </p:cNvPr>
          <p:cNvSpPr txBox="1"/>
          <p:nvPr/>
        </p:nvSpPr>
        <p:spPr>
          <a:xfrm>
            <a:off x="204925" y="4833364"/>
            <a:ext cx="29338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https://www.google.com/imghp?hl=en</a:t>
            </a:r>
          </a:p>
        </p:txBody>
      </p:sp>
      <p:sp>
        <p:nvSpPr>
          <p:cNvPr id="302" name="Google Shape;302;p43"/>
          <p:cNvSpPr txBox="1">
            <a:spLocks noGrp="1"/>
          </p:cNvSpPr>
          <p:nvPr>
            <p:ph type="ctrTitle" idx="2"/>
          </p:nvPr>
        </p:nvSpPr>
        <p:spPr>
          <a:xfrm>
            <a:off x="2772763" y="3545866"/>
            <a:ext cx="1318248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1"/>
                </a:solidFill>
              </a:rPr>
              <a:t>DIGITAL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300" name="Google Shape;300;p43"/>
          <p:cNvSpPr txBox="1">
            <a:spLocks noGrp="1"/>
          </p:cNvSpPr>
          <p:nvPr>
            <p:ph type="ctrTitle"/>
          </p:nvPr>
        </p:nvSpPr>
        <p:spPr>
          <a:xfrm>
            <a:off x="165561" y="1210880"/>
            <a:ext cx="1356213" cy="3964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ANALOG</a:t>
            </a:r>
            <a:endParaRPr dirty="0"/>
          </a:p>
        </p:txBody>
      </p:sp>
      <p:pic>
        <p:nvPicPr>
          <p:cNvPr id="5" name="Picture 4" descr="A computer with a keyboard&#10;&#10;Description automatically generated with low confidence">
            <a:extLst>
              <a:ext uri="{FF2B5EF4-FFF2-40B4-BE49-F238E27FC236}">
                <a16:creationId xmlns:a16="http://schemas.microsoft.com/office/drawing/2014/main" id="{12DF0FCC-8DA5-51DB-1F44-81592B8F9F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46" b="89679" l="5670" r="96735">
                        <a14:foregroundMark x1="44845" y1="5505" x2="59450" y2="5275"/>
                        <a14:foregroundMark x1="59450" y1="5275" x2="87113" y2="8028"/>
                        <a14:foregroundMark x1="87113" y1="8028" x2="91581" y2="24771"/>
                        <a14:foregroundMark x1="91581" y1="24771" x2="92268" y2="42431"/>
                        <a14:foregroundMark x1="92268" y1="42431" x2="91409" y2="7569"/>
                        <a14:foregroundMark x1="91409" y1="7569" x2="78179" y2="5963"/>
                        <a14:foregroundMark x1="78179" y1="5963" x2="73711" y2="7110"/>
                        <a14:foregroundMark x1="91597" y1="75678" x2="91589" y2="75915"/>
                        <a14:foregroundMark x1="92163" y1="59174" x2="92071" y2="61867"/>
                        <a14:foregroundMark x1="93986" y1="5963" x2="92163" y2="59174"/>
                        <a14:foregroundMark x1="96907" y1="5275" x2="96907" y2="12156"/>
                        <a14:foregroundMark x1="31615" y1="76835" x2="43643" y2="68349"/>
                        <a14:foregroundMark x1="43643" y1="68349" x2="55670" y2="73853"/>
                        <a14:foregroundMark x1="55670" y1="73853" x2="43127" y2="75688"/>
                        <a14:foregroundMark x1="43127" y1="75688" x2="43814" y2="74771"/>
                        <a14:foregroundMark x1="16495" y1="77064" x2="57560" y2="86009"/>
                        <a14:foregroundMark x1="57560" y1="86009" x2="89022" y2="78598"/>
                        <a14:foregroundMark x1="89011" y1="78526" x2="60825" y2="82110"/>
                        <a14:foregroundMark x1="60825" y1="82110" x2="60481" y2="71101"/>
                        <a14:foregroundMark x1="5670" y1="76376" x2="5670" y2="76376"/>
                        <a14:foregroundMark x1="72509" y1="85550" x2="84021" y2="80734"/>
                        <a14:foregroundMark x1="68385" y1="87615" x2="72852" y2="85321"/>
                        <a14:foregroundMark x1="72852" y1="86239" x2="70275" y2="86927"/>
                        <a14:foregroundMark x1="60137" y1="67661" x2="60137" y2="67661"/>
                        <a14:backgroundMark x1="91753" y1="65596" x2="92784" y2="75459"/>
                        <a14:backgroundMark x1="91581" y1="75917" x2="92096" y2="79128"/>
                        <a14:backgroundMark x1="91753" y1="76606" x2="94158" y2="59174"/>
                        <a14:backgroundMark x1="94158" y1="59174" x2="94158" y2="59174"/>
                        <a14:backgroundMark x1="92784" y1="62615" x2="91065" y2="64908"/>
                        <a14:backgroundMark x1="91581" y1="75459" x2="91581" y2="75459"/>
                        <a14:backgroundMark x1="91581" y1="75459" x2="91581" y2="75459"/>
                        <a14:backgroundMark x1="92612" y1="62385" x2="92612" y2="62385"/>
                        <a14:backgroundMark x1="92612" y1="62385" x2="92612" y2="62385"/>
                        <a14:backgroundMark x1="92268" y1="61697" x2="92268" y2="61697"/>
                        <a14:backgroundMark x1="92268" y1="61697" x2="92268" y2="61697"/>
                        <a14:backgroundMark x1="91924" y1="63073" x2="91924" y2="63073"/>
                        <a14:backgroundMark x1="91924" y1="63073" x2="91924" y2="630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41790" y="2192493"/>
            <a:ext cx="2818853" cy="211171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671D228-FA82-D196-458B-77B1D4CA58E6}"/>
              </a:ext>
            </a:extLst>
          </p:cNvPr>
          <p:cNvSpPr/>
          <p:nvPr/>
        </p:nvSpPr>
        <p:spPr>
          <a:xfrm>
            <a:off x="371706" y="234654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32808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seat&#10;&#10;Description automatically generated">
            <a:extLst>
              <a:ext uri="{FF2B5EF4-FFF2-40B4-BE49-F238E27FC236}">
                <a16:creationId xmlns:a16="http://schemas.microsoft.com/office/drawing/2014/main" id="{77141CD8-1C47-9208-5E81-C2983015D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37" y="2539207"/>
            <a:ext cx="1574848" cy="1574848"/>
          </a:xfrm>
          <a:prstGeom prst="rect">
            <a:avLst/>
          </a:prstGeom>
        </p:spPr>
      </p:pic>
      <p:sp>
        <p:nvSpPr>
          <p:cNvPr id="3" name="Google Shape;191;p36">
            <a:extLst>
              <a:ext uri="{FF2B5EF4-FFF2-40B4-BE49-F238E27FC236}">
                <a16:creationId xmlns:a16="http://schemas.microsoft.com/office/drawing/2014/main" id="{E4AD825F-EEC4-E6E5-0A27-C9AF5CEB7E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2479304" y="3118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 and Output Devices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07F3DE-34D9-3155-C803-7032157C2A24}"/>
              </a:ext>
            </a:extLst>
          </p:cNvPr>
          <p:cNvSpPr txBox="1"/>
          <p:nvPr/>
        </p:nvSpPr>
        <p:spPr>
          <a:xfrm>
            <a:off x="6017896" y="4833364"/>
            <a:ext cx="29338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https://www.google.com/imghp?hl=en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2BDE2842-F390-F0F9-666F-B5AF63B3B0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0678" y="2491106"/>
            <a:ext cx="1353903" cy="1353903"/>
          </a:xfrm>
          <a:prstGeom prst="rect">
            <a:avLst/>
          </a:prstGeom>
        </p:spPr>
      </p:pic>
      <p:pic>
        <p:nvPicPr>
          <p:cNvPr id="15" name="Picture 14" descr="A white video game controller&#10;&#10;Description automatically generated with medium confidence">
            <a:extLst>
              <a:ext uri="{FF2B5EF4-FFF2-40B4-BE49-F238E27FC236}">
                <a16:creationId xmlns:a16="http://schemas.microsoft.com/office/drawing/2014/main" id="{CE1BC52E-AA6A-46A3-6E80-23A50B3D3E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103" y="1754111"/>
            <a:ext cx="1731151" cy="1572520"/>
          </a:xfrm>
          <a:prstGeom prst="rect">
            <a:avLst/>
          </a:prstGeom>
        </p:spPr>
      </p:pic>
      <p:pic>
        <p:nvPicPr>
          <p:cNvPr id="17" name="Picture 16" descr="A computer monitor with a blue screen&#10;&#10;Description automatically generated with low confidence">
            <a:extLst>
              <a:ext uri="{FF2B5EF4-FFF2-40B4-BE49-F238E27FC236}">
                <a16:creationId xmlns:a16="http://schemas.microsoft.com/office/drawing/2014/main" id="{8818AC59-6288-374B-EA8B-90C50EA24B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941" y="1769696"/>
            <a:ext cx="2747672" cy="2109324"/>
          </a:xfrm>
          <a:prstGeom prst="rect">
            <a:avLst/>
          </a:prstGeom>
        </p:spPr>
      </p:pic>
      <p:pic>
        <p:nvPicPr>
          <p:cNvPr id="21" name="Picture 20" descr="A picture containing remote&#10;&#10;Description automatically generated">
            <a:extLst>
              <a:ext uri="{FF2B5EF4-FFF2-40B4-BE49-F238E27FC236}">
                <a16:creationId xmlns:a16="http://schemas.microsoft.com/office/drawing/2014/main" id="{B1C841BB-1C19-3CEB-CEDE-C1A7D6B888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4417" y="2480668"/>
            <a:ext cx="1633387" cy="1633387"/>
          </a:xfrm>
          <a:prstGeom prst="rect">
            <a:avLst/>
          </a:prstGeom>
        </p:spPr>
      </p:pic>
      <p:pic>
        <p:nvPicPr>
          <p:cNvPr id="23" name="Picture 22" descr="Icon&#10;&#10;Description automatically generated">
            <a:extLst>
              <a:ext uri="{FF2B5EF4-FFF2-40B4-BE49-F238E27FC236}">
                <a16:creationId xmlns:a16="http://schemas.microsoft.com/office/drawing/2014/main" id="{EEB87C6F-5BCA-1448-D90E-76D61F91DE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619034">
            <a:off x="4916382" y="2324695"/>
            <a:ext cx="1491111" cy="149111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2C63BAC-9C76-12A8-3B7A-28FB12336003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51534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9"/>
          <p:cNvSpPr txBox="1">
            <a:spLocks noGrp="1"/>
          </p:cNvSpPr>
          <p:nvPr>
            <p:ph type="ctrTitle" idx="7"/>
          </p:nvPr>
        </p:nvSpPr>
        <p:spPr>
          <a:xfrm>
            <a:off x="3791345" y="3039584"/>
            <a:ext cx="1545671" cy="3879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MOTHERBOARD</a:t>
            </a:r>
            <a:endParaRPr dirty="0"/>
          </a:p>
        </p:txBody>
      </p:sp>
      <p:sp>
        <p:nvSpPr>
          <p:cNvPr id="453" name="Google Shape;453;p49"/>
          <p:cNvSpPr txBox="1">
            <a:spLocks noGrp="1"/>
          </p:cNvSpPr>
          <p:nvPr>
            <p:ph type="ctrTitle" idx="2"/>
          </p:nvPr>
        </p:nvSpPr>
        <p:spPr>
          <a:xfrm>
            <a:off x="1049251" y="3019798"/>
            <a:ext cx="616768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RAM</a:t>
            </a:r>
            <a:endParaRPr dirty="0"/>
          </a:p>
        </p:txBody>
      </p:sp>
      <p:sp>
        <p:nvSpPr>
          <p:cNvPr id="454" name="Google Shape;454;p49"/>
          <p:cNvSpPr txBox="1">
            <a:spLocks noGrp="1"/>
          </p:cNvSpPr>
          <p:nvPr>
            <p:ph type="ctrTitle" idx="3"/>
          </p:nvPr>
        </p:nvSpPr>
        <p:spPr>
          <a:xfrm>
            <a:off x="2260519" y="3007257"/>
            <a:ext cx="1255200" cy="4525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PROCESSOR</a:t>
            </a:r>
            <a:endParaRPr dirty="0"/>
          </a:p>
        </p:txBody>
      </p:sp>
      <p:sp>
        <p:nvSpPr>
          <p:cNvPr id="456" name="Google Shape;456;p49"/>
          <p:cNvSpPr txBox="1">
            <a:spLocks noGrp="1"/>
          </p:cNvSpPr>
          <p:nvPr>
            <p:ph type="ctrTitle" idx="5"/>
          </p:nvPr>
        </p:nvSpPr>
        <p:spPr>
          <a:xfrm>
            <a:off x="5941530" y="3019798"/>
            <a:ext cx="575203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GPU</a:t>
            </a:r>
            <a:endParaRPr dirty="0"/>
          </a:p>
        </p:txBody>
      </p:sp>
      <p:sp>
        <p:nvSpPr>
          <p:cNvPr id="11" name="Google Shape;191;p36">
            <a:extLst>
              <a:ext uri="{FF2B5EF4-FFF2-40B4-BE49-F238E27FC236}">
                <a16:creationId xmlns:a16="http://schemas.microsoft.com/office/drawing/2014/main" id="{E2F6F934-FED1-2A9D-301E-95ED6F97EB8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905993" y="4902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4" name="Google Shape;451;p49">
            <a:extLst>
              <a:ext uri="{FF2B5EF4-FFF2-40B4-BE49-F238E27FC236}">
                <a16:creationId xmlns:a16="http://schemas.microsoft.com/office/drawing/2014/main" id="{597D8377-DE0D-E364-7BF4-EEF7A3468B27}"/>
              </a:ext>
            </a:extLst>
          </p:cNvPr>
          <p:cNvSpPr txBox="1">
            <a:spLocks/>
          </p:cNvSpPr>
          <p:nvPr/>
        </p:nvSpPr>
        <p:spPr>
          <a:xfrm>
            <a:off x="7240991" y="3019798"/>
            <a:ext cx="1349605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Exo 2"/>
              <a:buNone/>
              <a:defRPr sz="1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/>
            <a:r>
              <a:rPr lang="en-US" dirty="0"/>
              <a:t>HDD AND SSD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37C9AD-E472-6CBD-81B7-86C04763A58A}"/>
              </a:ext>
            </a:extLst>
          </p:cNvPr>
          <p:cNvSpPr txBox="1"/>
          <p:nvPr/>
        </p:nvSpPr>
        <p:spPr>
          <a:xfrm>
            <a:off x="6017896" y="4833364"/>
            <a:ext cx="29338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https://www.google.com/imghp?hl=en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B0BF70F-7BAF-163D-2F4D-849AC839A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9517" y="1895159"/>
            <a:ext cx="1219200" cy="12192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8F8312C-0A29-E577-12D6-F6919B5ED8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66138" y="1824912"/>
            <a:ext cx="1255199" cy="125519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96AA791-66C3-CA0C-62CF-929AE38396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60246" y="1759385"/>
            <a:ext cx="1193049" cy="119304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ACAED96-E53C-D18A-5078-0D0E568373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55443" y="1673418"/>
            <a:ext cx="1407061" cy="140706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F64497F9-FDDE-581F-FDBB-330DBF6EBCD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62504" y="1558792"/>
            <a:ext cx="1747046" cy="1747046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5D30BFC-0514-70E3-91CA-237EEFD2BE3D}"/>
              </a:ext>
            </a:extLst>
          </p:cNvPr>
          <p:cNvSpPr/>
          <p:nvPr/>
        </p:nvSpPr>
        <p:spPr>
          <a:xfrm>
            <a:off x="371706" y="4387755"/>
            <a:ext cx="529045" cy="450376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Exo 2" pitchFamily="2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99905505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</TotalTime>
  <Words>586</Words>
  <Application>Microsoft Office PowerPoint</Application>
  <PresentationFormat>On-screen Show (16:9)</PresentationFormat>
  <Paragraphs>182</Paragraphs>
  <Slides>35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Roboto Condensed Light</vt:lpstr>
      <vt:lpstr>Px Grotesk</vt:lpstr>
      <vt:lpstr>Google Sans</vt:lpstr>
      <vt:lpstr>Wingdings</vt:lpstr>
      <vt:lpstr>Exo 2</vt:lpstr>
      <vt:lpstr>Arial</vt:lpstr>
      <vt:lpstr>Fira Sans Extra Condensed Medium</vt:lpstr>
      <vt:lpstr>Arial Black</vt:lpstr>
      <vt:lpstr>Nunito Light</vt:lpstr>
      <vt:lpstr>Symbol</vt:lpstr>
      <vt:lpstr>Tech Newsletter XL by Slidesgo</vt:lpstr>
      <vt:lpstr>1_Office Theme</vt:lpstr>
      <vt:lpstr>3_Office Theme</vt:lpstr>
      <vt:lpstr>TEAM NINJA</vt:lpstr>
      <vt:lpstr>Introduction to  Computer</vt:lpstr>
      <vt:lpstr>PowerPoint Presentation</vt:lpstr>
      <vt:lpstr>Revolution of computer</vt:lpstr>
      <vt:lpstr>DIFFERENT TYPES OF COMPUTER AND HARDWARE</vt:lpstr>
      <vt:lpstr>TYPES OF COMPUTER</vt:lpstr>
      <vt:lpstr>TYPES OF COMPUTER</vt:lpstr>
      <vt:lpstr>Input and Output Devices</vt:lpstr>
      <vt:lpstr>MOTHERBOARD</vt:lpstr>
      <vt:lpstr>Software</vt:lpstr>
      <vt:lpstr>PowerPoint Presentation</vt:lpstr>
      <vt:lpstr>Creating a simple program</vt:lpstr>
      <vt:lpstr>Malware and Anti-malware</vt:lpstr>
      <vt:lpstr>GUI and CLI</vt:lpstr>
      <vt:lpstr>Cloud Computing</vt:lpstr>
      <vt:lpstr>Cloud Computing</vt:lpstr>
      <vt:lpstr>PowerPoint Presentation</vt:lpstr>
      <vt:lpstr>PowerPoint Presentation</vt:lpstr>
      <vt:lpstr>PowerPoint Presentation</vt:lpstr>
      <vt:lpstr>Quantum Computing</vt:lpstr>
      <vt:lpstr>Let’s Play a Game</vt:lpstr>
      <vt:lpstr>Quantum Computer</vt:lpstr>
      <vt:lpstr>PowerPoint Presentation</vt:lpstr>
      <vt:lpstr>Why do we need quantum computers?</vt:lpstr>
      <vt:lpstr>Quantum Operating System</vt:lpstr>
      <vt:lpstr>Where are quantum computers used?</vt:lpstr>
      <vt:lpstr>Uses of  Computer Technology</vt:lpstr>
      <vt:lpstr>PowerPoint Presentation</vt:lpstr>
      <vt:lpstr>PowerPoint Presentation</vt:lpstr>
      <vt:lpstr>Computer in our daily life</vt:lpstr>
      <vt:lpstr>Internet of Things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NEWSLETTER</dc:title>
  <dc:creator>Humayun</dc:creator>
  <cp:lastModifiedBy>Fahad Patwary</cp:lastModifiedBy>
  <cp:revision>29</cp:revision>
  <dcterms:modified xsi:type="dcterms:W3CDTF">2022-12-03T01:19:27Z</dcterms:modified>
</cp:coreProperties>
</file>